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9" r:id="rId4"/>
    <p:sldId id="260" r:id="rId5"/>
    <p:sldId id="261" r:id="rId6"/>
    <p:sldId id="258" r:id="rId7"/>
    <p:sldId id="262" r:id="rId8"/>
    <p:sldId id="263" r:id="rId9"/>
    <p:sldId id="264" r:id="rId10"/>
    <p:sldId id="265" r:id="rId11"/>
    <p:sldId id="266" r:id="rId12"/>
    <p:sldId id="267" r:id="rId13"/>
    <p:sldId id="268" r:id="rId14"/>
    <p:sldId id="271" r:id="rId15"/>
    <p:sldId id="270" r:id="rId16"/>
    <p:sldId id="269"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zh-TW" altLang="en-US"/>
              <a:t>按一下以編輯母片標題樣式</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按一下以編輯母片子標題樣式</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內容">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zh-TW" altLang="en-US"/>
              <a:t>按一下以編輯母片標題樣式</a:t>
            </a:r>
            <a:endParaRPr lang="en-US" dirty="0"/>
          </a:p>
        </p:txBody>
      </p:sp>
      <p:sp>
        <p:nvSpPr>
          <p:cNvPr id="3" name="Content Placeholder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zh-TW" altLang="en-US"/>
              <a:t>按一下以編輯母片標題樣式</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Date Placeholder 3"/>
          <p:cNvSpPr>
            <a:spLocks noGrp="1"/>
          </p:cNvSpPr>
          <p:nvPr>
            <p:ph type="dt" sz="half" idx="10"/>
          </p:nvPr>
        </p:nvSpPr>
        <p:spPr/>
        <p:txBody>
          <a:bodyPr/>
          <a:lstStyle/>
          <a:p>
            <a:fld id="{B61BEF0D-F0BB-DE4B-95CE-6DB70DBA9567}" type="datetimeFigureOut">
              <a:rPr lang="en-US" dirty="0"/>
              <a:pPr/>
              <a:t>4/23/2020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個內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4/23/2020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zh-TW" altLang="en-US"/>
              <a:t>按一下以編輯母片標題樣式</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4/23/2020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zh-TW" altLang="en-US"/>
              <a:t>按一下以編輯母片標題樣式</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4/23/2020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4/23/2020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輔助字幕的內容">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zh-TW" altLang="en-US"/>
              <a:t>按一下以編輯母片標題樣式</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zh-TW" altLang="en-US"/>
              <a:t>按一下以編輯母片文字樣式</a:t>
            </a:r>
          </a:p>
        </p:txBody>
      </p:sp>
      <p:sp>
        <p:nvSpPr>
          <p:cNvPr id="5" name="Date Placeholder 4"/>
          <p:cNvSpPr>
            <a:spLocks noGrp="1"/>
          </p:cNvSpPr>
          <p:nvPr>
            <p:ph type="dt" sz="half" idx="10"/>
          </p:nvPr>
        </p:nvSpPr>
        <p:spPr/>
        <p:txBody>
          <a:bodyPr/>
          <a:lstStyle/>
          <a:p>
            <a:fld id="{42A54C80-263E-416B-A8E0-580EDEADCBDC}" type="datetimeFigureOut">
              <a:rPr lang="en-US" dirty="0"/>
              <a:t>4/23/2020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輔助字幕的圖片">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zh-TW" altLang="en-US"/>
              <a:t>按一下以編輯母片標題樣式</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TW" altLang="en-US"/>
              <a:t>按一下圖示以新增圖片</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Date Placeholder 4"/>
          <p:cNvSpPr>
            <a:spLocks noGrp="1"/>
          </p:cNvSpPr>
          <p:nvPr>
            <p:ph type="dt" sz="half" idx="10"/>
          </p:nvPr>
        </p:nvSpPr>
        <p:spPr/>
        <p:txBody>
          <a:bodyPr/>
          <a:lstStyle/>
          <a:p>
            <a:fld id="{B61BEF0D-F0BB-DE4B-95CE-6DB70DBA9567}" type="datetimeFigureOut">
              <a:rPr lang="en-US" dirty="0"/>
              <a:pPr/>
              <a:t>4/23/2020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標題與輔助字幕">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zh-TW" altLang="en-US"/>
              <a:t>按一下以編輯母片標題樣式</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Date Placeholder 3"/>
          <p:cNvSpPr>
            <a:spLocks noGrp="1"/>
          </p:cNvSpPr>
          <p:nvPr>
            <p:ph type="dt" sz="half" idx="10"/>
          </p:nvPr>
        </p:nvSpPr>
        <p:spPr/>
        <p:txBody>
          <a:bodyPr/>
          <a:lstStyle/>
          <a:p>
            <a:fld id="{B61BEF0D-F0BB-DE4B-95CE-6DB70DBA9567}" type="datetimeFigureOut">
              <a:rPr lang="en-US" dirty="0"/>
              <a:pPr/>
              <a:t>4/23/2020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引述 (含輔助字幕)">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zh-TW" altLang="en-US"/>
              <a:t>按一下以編輯母片標題樣式</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zh-TW" altLang="en-US"/>
              <a:t>按一下以編輯母片文字樣式</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Date Placeholder 3"/>
          <p:cNvSpPr>
            <a:spLocks noGrp="1"/>
          </p:cNvSpPr>
          <p:nvPr>
            <p:ph type="dt" sz="half" idx="10"/>
          </p:nvPr>
        </p:nvSpPr>
        <p:spPr/>
        <p:txBody>
          <a:bodyPr/>
          <a:lstStyle/>
          <a:p>
            <a:fld id="{B61BEF0D-F0BB-DE4B-95CE-6DB70DBA9567}" type="datetimeFigureOut">
              <a:rPr lang="en-US" dirty="0"/>
              <a:pPr/>
              <a:t>4/23/2020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名片">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zh-TW" altLang="en-US"/>
              <a:t>按一下以編輯母片標題樣式</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Date Placeholder 3"/>
          <p:cNvSpPr>
            <a:spLocks noGrp="1"/>
          </p:cNvSpPr>
          <p:nvPr>
            <p:ph type="dt" sz="half" idx="10"/>
          </p:nvPr>
        </p:nvSpPr>
        <p:spPr/>
        <p:txBody>
          <a:bodyPr/>
          <a:lstStyle/>
          <a:p>
            <a:fld id="{B61BEF0D-F0BB-DE4B-95CE-6DB70DBA9567}" type="datetimeFigureOut">
              <a:rPr lang="en-US" dirty="0"/>
              <a:pPr/>
              <a:t>4/23/2020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引述名片">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zh-TW" altLang="en-US"/>
              <a:t>按一下以編輯母片標題樣式</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zh-TW" altLang="en-US"/>
              <a:t>按一下以編輯母片文字樣式</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Date Placeholder 3"/>
          <p:cNvSpPr>
            <a:spLocks noGrp="1"/>
          </p:cNvSpPr>
          <p:nvPr>
            <p:ph type="dt" sz="half" idx="10"/>
          </p:nvPr>
        </p:nvSpPr>
        <p:spPr/>
        <p:txBody>
          <a:bodyPr/>
          <a:lstStyle/>
          <a:p>
            <a:fld id="{B61BEF0D-F0BB-DE4B-95CE-6DB70DBA9567}" type="datetimeFigureOut">
              <a:rPr lang="en-US" dirty="0"/>
              <a:pPr/>
              <a:t>4/23/2020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是非題">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zh-TW" altLang="en-US"/>
              <a:t>按一下以編輯母片標題樣式</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zh-TW" altLang="en-US"/>
              <a:t>按一下以編輯母片文字樣式</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Date Placeholder 3"/>
          <p:cNvSpPr>
            <a:spLocks noGrp="1"/>
          </p:cNvSpPr>
          <p:nvPr>
            <p:ph type="dt" sz="half" idx="10"/>
          </p:nvPr>
        </p:nvSpPr>
        <p:spPr/>
        <p:txBody>
          <a:bodyPr/>
          <a:lstStyle/>
          <a:p>
            <a:fld id="{B61BEF0D-F0BB-DE4B-95CE-6DB70DBA9567}" type="datetimeFigureOut">
              <a:rPr lang="en-US" dirty="0"/>
              <a:pPr/>
              <a:t>4/23/2020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Vertical Text Placeholder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4/23/2020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zh-TW" altLang="en-US"/>
              <a:t>按一下以編輯母片標題樣式</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zh-TW" altLang="en-US"/>
              <a:t>按一下以編輯母片標題樣式</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4/23/2020</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tmp"/><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11.jpg"/></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623EC781-C81C-4A81-8373-6CE5D8A920F9}"/>
              </a:ext>
            </a:extLst>
          </p:cNvPr>
          <p:cNvSpPr>
            <a:spLocks noGrp="1"/>
          </p:cNvSpPr>
          <p:nvPr>
            <p:ph type="ctrTitle"/>
          </p:nvPr>
        </p:nvSpPr>
        <p:spPr>
          <a:xfrm>
            <a:off x="736848" y="2404534"/>
            <a:ext cx="8537156" cy="1646302"/>
          </a:xfrm>
        </p:spPr>
        <p:txBody>
          <a:bodyPr/>
          <a:lstStyle/>
          <a:p>
            <a:r>
              <a:rPr lang="zh-TW" altLang="en-US" dirty="0"/>
              <a:t>再生粒料於道路工程之應用</a:t>
            </a:r>
          </a:p>
        </p:txBody>
      </p:sp>
      <p:sp>
        <p:nvSpPr>
          <p:cNvPr id="3" name="副標題 2">
            <a:extLst>
              <a:ext uri="{FF2B5EF4-FFF2-40B4-BE49-F238E27FC236}">
                <a16:creationId xmlns:a16="http://schemas.microsoft.com/office/drawing/2014/main" id="{92C767B5-E889-424D-8C52-99782D01A2E9}"/>
              </a:ext>
            </a:extLst>
          </p:cNvPr>
          <p:cNvSpPr>
            <a:spLocks noGrp="1"/>
          </p:cNvSpPr>
          <p:nvPr>
            <p:ph type="subTitle" idx="1"/>
          </p:nvPr>
        </p:nvSpPr>
        <p:spPr>
          <a:xfrm>
            <a:off x="1507067" y="4050833"/>
            <a:ext cx="7766936" cy="1321267"/>
          </a:xfrm>
        </p:spPr>
        <p:txBody>
          <a:bodyPr>
            <a:normAutofit/>
          </a:bodyPr>
          <a:lstStyle/>
          <a:p>
            <a:endParaRPr lang="en-US" altLang="zh-TW" sz="2000" dirty="0"/>
          </a:p>
          <a:p>
            <a:r>
              <a:rPr lang="zh-TW" altLang="en-US" sz="2000" dirty="0"/>
              <a:t>皓勝工業股份有限公司　凌宇康</a:t>
            </a:r>
            <a:endParaRPr lang="en-US" altLang="zh-TW" sz="2000" dirty="0"/>
          </a:p>
          <a:p>
            <a:r>
              <a:rPr lang="en-US" altLang="zh-TW" sz="2000"/>
              <a:t>2020/04/23</a:t>
            </a:r>
            <a:endParaRPr lang="zh-TW" altLang="en-US" sz="2000" dirty="0"/>
          </a:p>
        </p:txBody>
      </p:sp>
    </p:spTree>
    <p:extLst>
      <p:ext uri="{BB962C8B-B14F-4D97-AF65-F5344CB8AC3E}">
        <p14:creationId xmlns:p14="http://schemas.microsoft.com/office/powerpoint/2010/main" val="26536319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511D3FEA-EC41-44A9-BE8C-6DB90B729D0D}"/>
              </a:ext>
            </a:extLst>
          </p:cNvPr>
          <p:cNvSpPr>
            <a:spLocks noGrp="1"/>
          </p:cNvSpPr>
          <p:nvPr>
            <p:ph type="title"/>
          </p:nvPr>
        </p:nvSpPr>
        <p:spPr/>
        <p:txBody>
          <a:bodyPr/>
          <a:lstStyle/>
          <a:p>
            <a:r>
              <a:rPr lang="zh-TW" altLang="en-US" dirty="0"/>
              <a:t>簡報大綱</a:t>
            </a:r>
          </a:p>
        </p:txBody>
      </p:sp>
      <p:sp>
        <p:nvSpPr>
          <p:cNvPr id="3" name="內容版面配置區 2">
            <a:extLst>
              <a:ext uri="{FF2B5EF4-FFF2-40B4-BE49-F238E27FC236}">
                <a16:creationId xmlns:a16="http://schemas.microsoft.com/office/drawing/2014/main" id="{48F8DDBF-6671-4F48-90CF-80CDF9ACE6FD}"/>
              </a:ext>
            </a:extLst>
          </p:cNvPr>
          <p:cNvSpPr>
            <a:spLocks noGrp="1"/>
          </p:cNvSpPr>
          <p:nvPr>
            <p:ph idx="1"/>
          </p:nvPr>
        </p:nvSpPr>
        <p:spPr/>
        <p:txBody>
          <a:bodyPr>
            <a:normAutofit/>
          </a:bodyPr>
          <a:lstStyle/>
          <a:p>
            <a:r>
              <a:rPr lang="zh-TW" altLang="en-US" sz="2200" dirty="0"/>
              <a:t>再生粒料浴火重生</a:t>
            </a:r>
            <a:endParaRPr lang="en-US" altLang="zh-TW" sz="2200" dirty="0"/>
          </a:p>
          <a:p>
            <a:r>
              <a:rPr lang="zh-TW" altLang="en-US" sz="2200" dirty="0"/>
              <a:t>供料計畫書</a:t>
            </a:r>
            <a:endParaRPr lang="en-US" altLang="zh-TW" sz="2200" dirty="0"/>
          </a:p>
          <a:p>
            <a:r>
              <a:rPr lang="zh-TW" altLang="en-US" sz="2200" dirty="0"/>
              <a:t>道路工程可應用再生粒料之類別</a:t>
            </a:r>
            <a:endParaRPr lang="en-US" altLang="zh-TW" sz="2200" dirty="0"/>
          </a:p>
          <a:p>
            <a:r>
              <a:rPr lang="zh-TW" altLang="en-US" sz="2200" dirty="0"/>
              <a:t>再生粒料於循環經濟之定位</a:t>
            </a:r>
            <a:endParaRPr lang="en-US" altLang="zh-TW" sz="2200" dirty="0"/>
          </a:p>
          <a:p>
            <a:endParaRPr lang="en-US" altLang="zh-TW" sz="2200" dirty="0"/>
          </a:p>
          <a:p>
            <a:endParaRPr lang="en-US" altLang="zh-TW" sz="2200" dirty="0"/>
          </a:p>
          <a:p>
            <a:endParaRPr lang="zh-TW" altLang="en-US" sz="2200" dirty="0"/>
          </a:p>
        </p:txBody>
      </p:sp>
    </p:spTree>
    <p:extLst>
      <p:ext uri="{BB962C8B-B14F-4D97-AF65-F5344CB8AC3E}">
        <p14:creationId xmlns:p14="http://schemas.microsoft.com/office/powerpoint/2010/main" val="38745184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D54C19B3-4C72-4619-B773-BB1EEDC0F6DF}"/>
              </a:ext>
            </a:extLst>
          </p:cNvPr>
          <p:cNvSpPr>
            <a:spLocks noGrp="1"/>
          </p:cNvSpPr>
          <p:nvPr>
            <p:ph type="title"/>
          </p:nvPr>
        </p:nvSpPr>
        <p:spPr/>
        <p:txBody>
          <a:bodyPr/>
          <a:lstStyle/>
          <a:p>
            <a:r>
              <a:rPr lang="zh-TW" altLang="en-US" dirty="0"/>
              <a:t>再生粒料浴火重生</a:t>
            </a:r>
          </a:p>
        </p:txBody>
      </p:sp>
      <p:sp>
        <p:nvSpPr>
          <p:cNvPr id="3" name="內容版面配置區 2">
            <a:extLst>
              <a:ext uri="{FF2B5EF4-FFF2-40B4-BE49-F238E27FC236}">
                <a16:creationId xmlns:a16="http://schemas.microsoft.com/office/drawing/2014/main" id="{F3D0D50F-2007-4AD1-AD13-F48EC75EB51C}"/>
              </a:ext>
            </a:extLst>
          </p:cNvPr>
          <p:cNvSpPr>
            <a:spLocks noGrp="1"/>
          </p:cNvSpPr>
          <p:nvPr>
            <p:ph idx="1"/>
          </p:nvPr>
        </p:nvSpPr>
        <p:spPr>
          <a:xfrm>
            <a:off x="677334" y="2160589"/>
            <a:ext cx="8596668" cy="4373376"/>
          </a:xfrm>
        </p:spPr>
        <p:txBody>
          <a:bodyPr>
            <a:normAutofit fontScale="92500" lnSpcReduction="10000"/>
          </a:bodyPr>
          <a:lstStyle/>
          <a:p>
            <a:r>
              <a:rPr lang="zh-TW" altLang="en-US" sz="2400" dirty="0"/>
              <a:t>「循環經濟」為政府</a:t>
            </a:r>
            <a:r>
              <a:rPr lang="en-US" altLang="zh-TW" sz="2400" dirty="0"/>
              <a:t>5+2</a:t>
            </a:r>
            <a:r>
              <a:rPr lang="zh-TW" altLang="en-US" sz="2400" dirty="0"/>
              <a:t>產業創新計劃之一</a:t>
            </a:r>
            <a:endParaRPr lang="en-US" altLang="zh-TW" sz="2400" dirty="0"/>
          </a:p>
          <a:p>
            <a:r>
              <a:rPr lang="en-US" altLang="zh-TW" sz="2400" dirty="0"/>
              <a:t>105</a:t>
            </a:r>
            <a:r>
              <a:rPr lang="zh-TW" altLang="en-US" sz="2400" dirty="0"/>
              <a:t>年爆發電弧爐還原碴再利用機構失控導致松菸文創</a:t>
            </a:r>
            <a:r>
              <a:rPr lang="zh-TW" altLang="en-US" sz="2400" dirty="0">
                <a:latin typeface="PMingLiU" panose="02020500000000000000" pitchFamily="18" charset="-120"/>
                <a:ea typeface="PMingLiU" panose="02020500000000000000" pitchFamily="18" charset="-120"/>
              </a:rPr>
              <a:t>「</a:t>
            </a:r>
            <a:r>
              <a:rPr lang="zh-TW" altLang="en-US" sz="2400" dirty="0"/>
              <a:t>痘痘屋」事件</a:t>
            </a:r>
            <a:endParaRPr lang="en-US" altLang="zh-TW" sz="2400" dirty="0"/>
          </a:p>
          <a:p>
            <a:r>
              <a:rPr lang="zh-TW" altLang="en-US" sz="2400" dirty="0"/>
              <a:t>同年爆發垃圾焚化底渣再利用機構違反廢棄物清理法、刑法詐欺等罪嫌</a:t>
            </a:r>
            <a:endParaRPr lang="en-US" altLang="zh-TW" sz="2400" dirty="0"/>
          </a:p>
          <a:p>
            <a:r>
              <a:rPr lang="zh-TW" altLang="en-US" sz="2400" dirty="0"/>
              <a:t>總統於</a:t>
            </a:r>
            <a:r>
              <a:rPr lang="en-US" altLang="zh-TW" sz="2400" dirty="0"/>
              <a:t>106</a:t>
            </a:r>
            <a:r>
              <a:rPr lang="zh-TW" altLang="en-US" sz="2400" dirty="0"/>
              <a:t>年</a:t>
            </a:r>
            <a:r>
              <a:rPr lang="en-US" altLang="zh-TW" sz="2400" dirty="0"/>
              <a:t>2</a:t>
            </a:r>
            <a:r>
              <a:rPr lang="zh-TW" altLang="en-US" sz="2400" dirty="0"/>
              <a:t>月</a:t>
            </a:r>
            <a:r>
              <a:rPr lang="en-US" altLang="zh-TW" sz="2400" dirty="0"/>
              <a:t>28</a:t>
            </a:r>
            <a:r>
              <a:rPr lang="zh-TW" altLang="en-US" sz="2400" dirty="0"/>
              <a:t>日召開「總統府經濟策略會議－鋼鐵產業」，業者反映爐碴因去化受限，嚴重影響該產業正常營運，基於輔導產業健全發展，並促進循環經濟效益，爰指示由吳前政務委員宏謀邀集環保署、經濟部等研商解決</a:t>
            </a:r>
            <a:endParaRPr lang="en-US" altLang="zh-TW" sz="2400" dirty="0"/>
          </a:p>
          <a:p>
            <a:r>
              <a:rPr lang="en-US" altLang="zh-TW" sz="2400" dirty="0"/>
              <a:t>106</a:t>
            </a:r>
            <a:r>
              <a:rPr lang="zh-TW" altLang="en-US" sz="2400" dirty="0"/>
              <a:t>年</a:t>
            </a:r>
            <a:r>
              <a:rPr lang="en-US" altLang="zh-TW" sz="2400" dirty="0"/>
              <a:t>7</a:t>
            </a:r>
            <a:r>
              <a:rPr lang="zh-TW" altLang="en-US" sz="2400" dirty="0"/>
              <a:t>月</a:t>
            </a:r>
            <a:r>
              <a:rPr lang="en-US" altLang="zh-TW" sz="2400" dirty="0"/>
              <a:t>13</a:t>
            </a:r>
            <a:r>
              <a:rPr lang="zh-TW" altLang="en-US" sz="2400" dirty="0"/>
              <a:t>日成立「再生粒料運用於公共工程跨部會推動小組」，工程會顏副主委久榮擔任召集人</a:t>
            </a:r>
            <a:endParaRPr lang="en-US" altLang="zh-TW" sz="2400" dirty="0"/>
          </a:p>
          <a:p>
            <a:r>
              <a:rPr lang="zh-TW" altLang="en-US" sz="2400" dirty="0"/>
              <a:t>目標：工程機關敢用、會用、一定要用＋樂於使用再生粒料</a:t>
            </a:r>
          </a:p>
        </p:txBody>
      </p:sp>
    </p:spTree>
    <p:extLst>
      <p:ext uri="{BB962C8B-B14F-4D97-AF65-F5344CB8AC3E}">
        <p14:creationId xmlns:p14="http://schemas.microsoft.com/office/powerpoint/2010/main" val="16129545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D425D5E3-38D9-4344-BDB5-9F3B1A00E4C9}"/>
              </a:ext>
            </a:extLst>
          </p:cNvPr>
          <p:cNvSpPr>
            <a:spLocks noGrp="1"/>
          </p:cNvSpPr>
          <p:nvPr>
            <p:ph type="title"/>
          </p:nvPr>
        </p:nvSpPr>
        <p:spPr/>
        <p:txBody>
          <a:bodyPr/>
          <a:lstStyle/>
          <a:p>
            <a:r>
              <a:rPr lang="zh-TW" altLang="en-US" dirty="0"/>
              <a:t>使用再生粒料的疑慮</a:t>
            </a:r>
          </a:p>
        </p:txBody>
      </p:sp>
      <p:sp>
        <p:nvSpPr>
          <p:cNvPr id="3" name="內容版面配置區 2">
            <a:extLst>
              <a:ext uri="{FF2B5EF4-FFF2-40B4-BE49-F238E27FC236}">
                <a16:creationId xmlns:a16="http://schemas.microsoft.com/office/drawing/2014/main" id="{093F2302-C2DD-471E-BC72-975355C212C0}"/>
              </a:ext>
            </a:extLst>
          </p:cNvPr>
          <p:cNvSpPr>
            <a:spLocks noGrp="1"/>
          </p:cNvSpPr>
          <p:nvPr>
            <p:ph idx="1"/>
          </p:nvPr>
        </p:nvSpPr>
        <p:spPr/>
        <p:txBody>
          <a:bodyPr>
            <a:normAutofit/>
          </a:bodyPr>
          <a:lstStyle/>
          <a:p>
            <a:r>
              <a:rPr lang="zh-TW" altLang="en-US" sz="2200" dirty="0"/>
              <a:t>再生粒料來源？</a:t>
            </a:r>
            <a:endParaRPr lang="en-US" altLang="zh-TW" sz="2200" dirty="0"/>
          </a:p>
          <a:p>
            <a:r>
              <a:rPr lang="zh-TW" altLang="en-US" sz="2200" dirty="0"/>
              <a:t>再生粒料品質？</a:t>
            </a:r>
            <a:endParaRPr lang="en-US" altLang="zh-TW" sz="2200" dirty="0"/>
          </a:p>
          <a:p>
            <a:r>
              <a:rPr lang="zh-TW" altLang="en-US" sz="2200" dirty="0"/>
              <a:t>再生粒料規範？</a:t>
            </a:r>
            <a:endParaRPr lang="en-US" altLang="zh-TW" sz="2200" dirty="0"/>
          </a:p>
          <a:p>
            <a:r>
              <a:rPr lang="zh-TW" altLang="en-US" sz="2200" dirty="0"/>
              <a:t>責任歸屬？</a:t>
            </a:r>
            <a:endParaRPr lang="en-US" altLang="zh-TW" sz="2200" dirty="0"/>
          </a:p>
          <a:p>
            <a:r>
              <a:rPr lang="zh-TW" altLang="en-US" sz="2200" dirty="0"/>
              <a:t>如何溯源？</a:t>
            </a:r>
            <a:endParaRPr lang="en-US" altLang="zh-TW" sz="2200" dirty="0"/>
          </a:p>
        </p:txBody>
      </p:sp>
      <p:pic>
        <p:nvPicPr>
          <p:cNvPr id="9" name="圖片 8">
            <a:extLst>
              <a:ext uri="{FF2B5EF4-FFF2-40B4-BE49-F238E27FC236}">
                <a16:creationId xmlns:a16="http://schemas.microsoft.com/office/drawing/2014/main" id="{0C229351-34E7-4708-B307-F5DE9CE6B54B}"/>
              </a:ext>
            </a:extLst>
          </p:cNvPr>
          <p:cNvPicPr>
            <a:picLocks noChangeAspect="1"/>
          </p:cNvPicPr>
          <p:nvPr/>
        </p:nvPicPr>
        <p:blipFill>
          <a:blip r:embed="rId2"/>
          <a:stretch>
            <a:fillRect/>
          </a:stretch>
        </p:blipFill>
        <p:spPr>
          <a:xfrm>
            <a:off x="3851719" y="1930400"/>
            <a:ext cx="3349182" cy="4724843"/>
          </a:xfrm>
          <a:prstGeom prst="rect">
            <a:avLst/>
          </a:prstGeom>
        </p:spPr>
      </p:pic>
    </p:spTree>
    <p:extLst>
      <p:ext uri="{BB962C8B-B14F-4D97-AF65-F5344CB8AC3E}">
        <p14:creationId xmlns:p14="http://schemas.microsoft.com/office/powerpoint/2010/main" val="32300187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2FFFBE24-00B7-4F20-9D44-DA58D2F6CFD4}"/>
              </a:ext>
            </a:extLst>
          </p:cNvPr>
          <p:cNvSpPr>
            <a:spLocks noGrp="1"/>
          </p:cNvSpPr>
          <p:nvPr>
            <p:ph type="title"/>
          </p:nvPr>
        </p:nvSpPr>
        <p:spPr/>
        <p:txBody>
          <a:bodyPr/>
          <a:lstStyle/>
          <a:p>
            <a:r>
              <a:rPr lang="zh-TW" altLang="en-US" dirty="0"/>
              <a:t>供料計畫書</a:t>
            </a:r>
          </a:p>
        </p:txBody>
      </p:sp>
      <p:sp>
        <p:nvSpPr>
          <p:cNvPr id="3" name="內容版面配置區 2">
            <a:extLst>
              <a:ext uri="{FF2B5EF4-FFF2-40B4-BE49-F238E27FC236}">
                <a16:creationId xmlns:a16="http://schemas.microsoft.com/office/drawing/2014/main" id="{3B306189-D586-44BC-AEA5-45853626B3BC}"/>
              </a:ext>
            </a:extLst>
          </p:cNvPr>
          <p:cNvSpPr>
            <a:spLocks noGrp="1"/>
          </p:cNvSpPr>
          <p:nvPr>
            <p:ph idx="1"/>
          </p:nvPr>
        </p:nvSpPr>
        <p:spPr>
          <a:xfrm>
            <a:off x="677334" y="2160589"/>
            <a:ext cx="8596668" cy="4320110"/>
          </a:xfrm>
        </p:spPr>
        <p:txBody>
          <a:bodyPr>
            <a:normAutofit/>
          </a:bodyPr>
          <a:lstStyle/>
          <a:p>
            <a:r>
              <a:rPr lang="zh-TW" altLang="en-US" sz="2200" dirty="0"/>
              <a:t>工程會施工綱要規範第</a:t>
            </a:r>
            <a:r>
              <a:rPr lang="en-US" altLang="zh-TW" sz="2200" dirty="0"/>
              <a:t>02722</a:t>
            </a:r>
            <a:r>
              <a:rPr lang="zh-TW" altLang="en-US" sz="2200" dirty="0"/>
              <a:t>、</a:t>
            </a:r>
            <a:r>
              <a:rPr lang="en-US" altLang="zh-TW" sz="2200" dirty="0"/>
              <a:t>02724</a:t>
            </a:r>
            <a:r>
              <a:rPr lang="zh-TW" altLang="en-US" sz="2200" dirty="0"/>
              <a:t>、</a:t>
            </a:r>
            <a:r>
              <a:rPr lang="en-US" altLang="zh-TW" sz="2200" dirty="0"/>
              <a:t>02726</a:t>
            </a:r>
            <a:r>
              <a:rPr lang="zh-TW" altLang="en-US" sz="2200" dirty="0"/>
              <a:t>等章，經修訂後材料開放使用再生粒料而不再限制使用純天然粒料</a:t>
            </a:r>
            <a:endParaRPr lang="en-US" altLang="zh-TW" sz="2200" dirty="0"/>
          </a:p>
          <a:p>
            <a:r>
              <a:rPr lang="zh-TW" altLang="en-US" sz="2200" dirty="0"/>
              <a:t>相關規範均提及再生粒料供料計畫書</a:t>
            </a:r>
            <a:endParaRPr lang="en-US" altLang="zh-TW" sz="2200" dirty="0"/>
          </a:p>
          <a:p>
            <a:pPr lvl="1">
              <a:buFont typeface="Wingdings" panose="05000000000000000000" pitchFamily="2" charset="2"/>
              <a:buChar char="ü"/>
            </a:pPr>
            <a:r>
              <a:rPr lang="zh-TW" altLang="en-US" sz="1800" i="1" dirty="0"/>
              <a:t>使用再生粒料前，廠商應提送相關供料計畫書，其內容應包含再生粒料產品履歷或經目的事業主管機關認可之驗證單位出具合格證明文件、再生粒料與天然粒料混合比例、建議供料稽核方式、相關試驗方法及其相關之工程性質等，經工程司審查核可後方可供料</a:t>
            </a:r>
            <a:endParaRPr lang="en-US" altLang="zh-TW" sz="1800" dirty="0"/>
          </a:p>
          <a:p>
            <a:r>
              <a:rPr lang="zh-TW" altLang="en-US" sz="2200" dirty="0"/>
              <a:t>再生粒料產品履歷</a:t>
            </a:r>
            <a:endParaRPr lang="en-US" altLang="zh-TW" sz="2200" dirty="0"/>
          </a:p>
          <a:p>
            <a:r>
              <a:rPr lang="zh-TW" altLang="en-US" sz="2200" dirty="0"/>
              <a:t>再生粒料目的事業主管機關與工程使用機關銜接之介面</a:t>
            </a:r>
            <a:endParaRPr lang="en-US" altLang="zh-TW" sz="2200" dirty="0"/>
          </a:p>
          <a:p>
            <a:r>
              <a:rPr lang="zh-TW" altLang="en-US" sz="2200" dirty="0"/>
              <a:t>化解疑慮、溯源有本、安心使用</a:t>
            </a:r>
            <a:endParaRPr lang="en-US" altLang="zh-TW" sz="2200" dirty="0"/>
          </a:p>
          <a:p>
            <a:pPr marL="0" indent="0">
              <a:buNone/>
            </a:pPr>
            <a:endParaRPr lang="zh-TW" altLang="en-US" sz="2000" dirty="0"/>
          </a:p>
        </p:txBody>
      </p:sp>
    </p:spTree>
    <p:extLst>
      <p:ext uri="{BB962C8B-B14F-4D97-AF65-F5344CB8AC3E}">
        <p14:creationId xmlns:p14="http://schemas.microsoft.com/office/powerpoint/2010/main" val="585031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92B4D486-89D4-4D21-A45B-CB12BB0DFB7F}"/>
              </a:ext>
            </a:extLst>
          </p:cNvPr>
          <p:cNvSpPr>
            <a:spLocks noGrp="1"/>
          </p:cNvSpPr>
          <p:nvPr>
            <p:ph type="title"/>
          </p:nvPr>
        </p:nvSpPr>
        <p:spPr/>
        <p:txBody>
          <a:bodyPr/>
          <a:lstStyle/>
          <a:p>
            <a:r>
              <a:rPr lang="zh-TW" altLang="en-US" dirty="0"/>
              <a:t>環境面、工程面、管理面</a:t>
            </a:r>
            <a:br>
              <a:rPr lang="en-US" altLang="zh-TW" dirty="0"/>
            </a:br>
            <a:r>
              <a:rPr lang="en-US" altLang="zh-TW" dirty="0"/>
              <a:t>(</a:t>
            </a:r>
            <a:r>
              <a:rPr lang="zh-TW" altLang="en-US" dirty="0"/>
              <a:t>以電弧爐氧化碴為例</a:t>
            </a:r>
            <a:r>
              <a:rPr lang="en-US" altLang="zh-TW" dirty="0"/>
              <a:t>)</a:t>
            </a:r>
            <a:endParaRPr lang="zh-TW" altLang="en-US" dirty="0"/>
          </a:p>
        </p:txBody>
      </p:sp>
      <p:sp>
        <p:nvSpPr>
          <p:cNvPr id="3" name="內容版面配置區 2">
            <a:extLst>
              <a:ext uri="{FF2B5EF4-FFF2-40B4-BE49-F238E27FC236}">
                <a16:creationId xmlns:a16="http://schemas.microsoft.com/office/drawing/2014/main" id="{AC7018B9-727D-4B93-BE0B-67D5D697D556}"/>
              </a:ext>
            </a:extLst>
          </p:cNvPr>
          <p:cNvSpPr>
            <a:spLocks noGrp="1"/>
          </p:cNvSpPr>
          <p:nvPr>
            <p:ph idx="1"/>
          </p:nvPr>
        </p:nvSpPr>
        <p:spPr/>
        <p:txBody>
          <a:bodyPr/>
          <a:lstStyle/>
          <a:p>
            <a:endParaRPr lang="zh-TW" altLang="en-US"/>
          </a:p>
        </p:txBody>
      </p:sp>
      <p:pic>
        <p:nvPicPr>
          <p:cNvPr id="4" name="Picture 2" descr="C:\Users\USER\Desktop\1113-2.jpg">
            <a:extLst>
              <a:ext uri="{FF2B5EF4-FFF2-40B4-BE49-F238E27FC236}">
                <a16:creationId xmlns:a16="http://schemas.microsoft.com/office/drawing/2014/main" id="{30F30EBA-8F21-4D69-ACA4-42EAD918472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a:xfrm>
            <a:off x="701502" y="2160589"/>
            <a:ext cx="8572500" cy="3897313"/>
          </a:xfrm>
          <a:prstGeom prst="rect">
            <a:avLst/>
          </a:prstGeom>
        </p:spPr>
      </p:pic>
    </p:spTree>
    <p:extLst>
      <p:ext uri="{BB962C8B-B14F-4D97-AF65-F5344CB8AC3E}">
        <p14:creationId xmlns:p14="http://schemas.microsoft.com/office/powerpoint/2010/main" val="3627771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C4ACD641-581C-4469-8C0A-D3A1BBAF7A37}"/>
              </a:ext>
            </a:extLst>
          </p:cNvPr>
          <p:cNvSpPr>
            <a:spLocks noGrp="1"/>
          </p:cNvSpPr>
          <p:nvPr>
            <p:ph type="title"/>
          </p:nvPr>
        </p:nvSpPr>
        <p:spPr/>
        <p:txBody>
          <a:bodyPr/>
          <a:lstStyle/>
          <a:p>
            <a:r>
              <a:rPr lang="zh-TW" altLang="en-US" dirty="0"/>
              <a:t>道路工程可應用再生粒料之類別</a:t>
            </a:r>
          </a:p>
        </p:txBody>
      </p:sp>
      <p:sp>
        <p:nvSpPr>
          <p:cNvPr id="3" name="內容版面配置區 2">
            <a:extLst>
              <a:ext uri="{FF2B5EF4-FFF2-40B4-BE49-F238E27FC236}">
                <a16:creationId xmlns:a16="http://schemas.microsoft.com/office/drawing/2014/main" id="{88977264-0E68-4304-A31A-7DE6283BC104}"/>
              </a:ext>
            </a:extLst>
          </p:cNvPr>
          <p:cNvSpPr>
            <a:spLocks noGrp="1"/>
          </p:cNvSpPr>
          <p:nvPr>
            <p:ph idx="1"/>
          </p:nvPr>
        </p:nvSpPr>
        <p:spPr>
          <a:xfrm>
            <a:off x="677334" y="2160589"/>
            <a:ext cx="8596668" cy="4364498"/>
          </a:xfrm>
        </p:spPr>
        <p:txBody>
          <a:bodyPr>
            <a:normAutofit fontScale="92500" lnSpcReduction="20000"/>
          </a:bodyPr>
          <a:lstStyle/>
          <a:p>
            <a:r>
              <a:rPr lang="zh-TW" altLang="en-US" sz="2400" dirty="0"/>
              <a:t>瀝青混凝土</a:t>
            </a:r>
            <a:endParaRPr lang="en-US" altLang="zh-TW" sz="2400" dirty="0"/>
          </a:p>
          <a:p>
            <a:r>
              <a:rPr lang="zh-TW" altLang="en-US" sz="2400" dirty="0"/>
              <a:t>控制性低強度回填材料</a:t>
            </a:r>
            <a:endParaRPr lang="en-US" altLang="zh-TW" sz="2400" dirty="0"/>
          </a:p>
          <a:p>
            <a:r>
              <a:rPr lang="zh-TW" altLang="en-US" sz="2400" dirty="0"/>
              <a:t>道路基底層級配</a:t>
            </a:r>
            <a:endParaRPr lang="en-US" altLang="zh-TW" sz="2400" dirty="0"/>
          </a:p>
          <a:p>
            <a:r>
              <a:rPr lang="zh-TW" altLang="en-US" sz="2400" dirty="0"/>
              <a:t>再生粒料性能並非必定劣於天然粒料</a:t>
            </a:r>
            <a:endParaRPr lang="en-US" altLang="zh-TW" sz="2400" dirty="0"/>
          </a:p>
          <a:p>
            <a:r>
              <a:rPr lang="zh-TW" altLang="en-US" sz="2400" dirty="0"/>
              <a:t>性能優秀者，應提高應用之層次</a:t>
            </a:r>
            <a:endParaRPr lang="en-US" altLang="zh-TW" sz="2400" dirty="0"/>
          </a:p>
          <a:p>
            <a:r>
              <a:rPr lang="zh-TW" altLang="en-US" sz="2400" dirty="0"/>
              <a:t>新加坡</a:t>
            </a:r>
            <a:r>
              <a:rPr lang="en-US" altLang="zh-TW" sz="2400" dirty="0"/>
              <a:t>Land Transport Authority</a:t>
            </a:r>
          </a:p>
          <a:p>
            <a:pPr lvl="1">
              <a:buFont typeface="Wingdings" panose="05000000000000000000" pitchFamily="2" charset="2"/>
              <a:buChar char="ü"/>
            </a:pPr>
            <a:r>
              <a:rPr lang="en-US" altLang="zh-TW" sz="1700" i="1" dirty="0"/>
              <a:t>Steel slag is our </a:t>
            </a:r>
            <a:r>
              <a:rPr lang="en-US" altLang="zh-TW" sz="1700" b="1" i="1" dirty="0">
                <a:solidFill>
                  <a:srgbClr val="FF0000"/>
                </a:solidFill>
              </a:rPr>
              <a:t>first choice </a:t>
            </a:r>
            <a:r>
              <a:rPr lang="en-US" altLang="zh-TW" sz="1700" i="1" dirty="0"/>
              <a:t>for a number of road construction projects owing to its technical properties, and also because lifetime road maintenance and replacement costs are </a:t>
            </a:r>
            <a:r>
              <a:rPr lang="en-US" altLang="zh-TW" sz="1700" i="1" dirty="0" err="1"/>
              <a:t>minimised</a:t>
            </a:r>
            <a:r>
              <a:rPr lang="en-US" altLang="zh-TW" sz="1700" i="1" dirty="0"/>
              <a:t>.</a:t>
            </a:r>
          </a:p>
          <a:p>
            <a:r>
              <a:rPr lang="zh-TW" altLang="en-US" sz="2400" dirty="0"/>
              <a:t>新加坡</a:t>
            </a:r>
            <a:r>
              <a:rPr lang="en-US" altLang="zh-TW" sz="2400" dirty="0"/>
              <a:t>Building and Construction Authority</a:t>
            </a:r>
          </a:p>
          <a:p>
            <a:pPr lvl="1">
              <a:buFont typeface="Wingdings" panose="05000000000000000000" pitchFamily="2" charset="2"/>
              <a:buChar char="ü"/>
            </a:pPr>
            <a:r>
              <a:rPr lang="en-US" altLang="zh-TW" sz="1700" i="1" dirty="0"/>
              <a:t>In the past, the use of steel slag as wearing course was not common due to its high cost. However, due to the sand and granite crisis the industry faced in early 2007, the price of steel slag is now </a:t>
            </a:r>
            <a:r>
              <a:rPr lang="en-US" altLang="zh-TW" sz="1700" b="1" i="1" dirty="0">
                <a:solidFill>
                  <a:srgbClr val="FF0000"/>
                </a:solidFill>
              </a:rPr>
              <a:t>very competitive</a:t>
            </a:r>
            <a:r>
              <a:rPr lang="en-US" altLang="zh-TW" sz="1700" i="1" dirty="0"/>
              <a:t>.</a:t>
            </a:r>
          </a:p>
          <a:p>
            <a:endParaRPr lang="zh-TW" altLang="en-US" sz="2000" dirty="0"/>
          </a:p>
        </p:txBody>
      </p:sp>
      <p:pic>
        <p:nvPicPr>
          <p:cNvPr id="1026" name="Picture 2" descr="https://www.bca.gov.sg/SustainableConstruction/images/sc_steelslag_lta.jpg">
            <a:extLst>
              <a:ext uri="{FF2B5EF4-FFF2-40B4-BE49-F238E27FC236}">
                <a16:creationId xmlns:a16="http://schemas.microsoft.com/office/drawing/2014/main" id="{BD942502-128B-4BB4-BC79-5EB66EE1E3F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67388" y="1462838"/>
            <a:ext cx="3848205" cy="288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52981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A4E72396-E916-4652-882E-6CF855FD6620}"/>
              </a:ext>
            </a:extLst>
          </p:cNvPr>
          <p:cNvSpPr>
            <a:spLocks noGrp="1"/>
          </p:cNvSpPr>
          <p:nvPr>
            <p:ph type="title"/>
          </p:nvPr>
        </p:nvSpPr>
        <p:spPr/>
        <p:txBody>
          <a:bodyPr/>
          <a:lstStyle/>
          <a:p>
            <a:r>
              <a:rPr lang="zh-TW" altLang="en-US" dirty="0"/>
              <a:t>瀝青混凝土應用實例</a:t>
            </a:r>
          </a:p>
        </p:txBody>
      </p:sp>
      <p:sp>
        <p:nvSpPr>
          <p:cNvPr id="3" name="內容版面配置區 2">
            <a:extLst>
              <a:ext uri="{FF2B5EF4-FFF2-40B4-BE49-F238E27FC236}">
                <a16:creationId xmlns:a16="http://schemas.microsoft.com/office/drawing/2014/main" id="{A19C4C24-1901-47B5-9AC2-28BC906D47DF}"/>
              </a:ext>
            </a:extLst>
          </p:cNvPr>
          <p:cNvSpPr>
            <a:spLocks noGrp="1"/>
          </p:cNvSpPr>
          <p:nvPr>
            <p:ph idx="1"/>
          </p:nvPr>
        </p:nvSpPr>
        <p:spPr/>
        <p:txBody>
          <a:bodyPr>
            <a:normAutofit/>
          </a:bodyPr>
          <a:lstStyle/>
          <a:p>
            <a:r>
              <a:rPr lang="zh-TW" altLang="en-US" sz="2200" dirty="0"/>
              <a:t>電弧爐氧化碴磨細成為</a:t>
            </a:r>
            <a:r>
              <a:rPr lang="en-US" altLang="zh-TW" sz="2200" dirty="0"/>
              <a:t>AC</a:t>
            </a:r>
            <a:r>
              <a:rPr lang="zh-TW" altLang="en-US" sz="2200" dirty="0"/>
              <a:t>細粒料，添加</a:t>
            </a:r>
            <a:r>
              <a:rPr lang="en-US" altLang="zh-TW" sz="2200" dirty="0"/>
              <a:t>30%</a:t>
            </a:r>
            <a:r>
              <a:rPr lang="zh-TW" altLang="en-US" sz="2200" dirty="0"/>
              <a:t>用於鋪面</a:t>
            </a:r>
            <a:endParaRPr lang="en-US" altLang="zh-TW" sz="2200" dirty="0"/>
          </a:p>
          <a:p>
            <a:r>
              <a:rPr lang="zh-TW" altLang="en-US" sz="2200" dirty="0"/>
              <a:t>可解決氧化碴含鐵易生鏽斑之疑慮</a:t>
            </a:r>
            <a:endParaRPr lang="en-US" altLang="zh-TW" sz="2200" dirty="0"/>
          </a:p>
          <a:p>
            <a:r>
              <a:rPr lang="zh-TW" altLang="en-US" sz="2200" dirty="0"/>
              <a:t>氧化碴砂可完全符合</a:t>
            </a:r>
            <a:r>
              <a:rPr lang="en-US" altLang="zh-TW" sz="2200" dirty="0"/>
              <a:t>CNS15310</a:t>
            </a:r>
            <a:r>
              <a:rPr lang="zh-TW" altLang="en-US" sz="2200" dirty="0"/>
              <a:t>相關規定，機械性能優於天然粒料</a:t>
            </a:r>
            <a:endParaRPr lang="en-US" altLang="zh-TW" sz="2200" dirty="0"/>
          </a:p>
          <a:p>
            <a:r>
              <a:rPr lang="zh-TW" altLang="en-US" sz="2200" dirty="0"/>
              <a:t>可減少天然河砂之開採、使用</a:t>
            </a:r>
          </a:p>
        </p:txBody>
      </p:sp>
      <p:pic>
        <p:nvPicPr>
          <p:cNvPr id="5" name="內容版面配置區 5">
            <a:extLst>
              <a:ext uri="{FF2B5EF4-FFF2-40B4-BE49-F238E27FC236}">
                <a16:creationId xmlns:a16="http://schemas.microsoft.com/office/drawing/2014/main" id="{C5962118-3CE7-4FC0-86FA-045332FF09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a:xfrm>
            <a:off x="7405791" y="4106863"/>
            <a:ext cx="3361457" cy="2520000"/>
          </a:xfrm>
          <a:prstGeom prst="rect">
            <a:avLst/>
          </a:prstGeom>
        </p:spPr>
      </p:pic>
      <p:pic>
        <p:nvPicPr>
          <p:cNvPr id="7" name="圖片 6">
            <a:extLst>
              <a:ext uri="{FF2B5EF4-FFF2-40B4-BE49-F238E27FC236}">
                <a16:creationId xmlns:a16="http://schemas.microsoft.com/office/drawing/2014/main" id="{4F6B1485-67FC-4F22-ACE8-416D734B39C7}"/>
              </a:ext>
            </a:extLst>
          </p:cNvPr>
          <p:cNvPicPr>
            <a:picLocks noChangeAspect="1"/>
          </p:cNvPicPr>
          <p:nvPr/>
        </p:nvPicPr>
        <p:blipFill>
          <a:blip r:embed="rId3"/>
          <a:stretch>
            <a:fillRect/>
          </a:stretch>
        </p:blipFill>
        <p:spPr>
          <a:xfrm>
            <a:off x="677334" y="4106863"/>
            <a:ext cx="4487791" cy="2520000"/>
          </a:xfrm>
          <a:prstGeom prst="rect">
            <a:avLst/>
          </a:prstGeom>
        </p:spPr>
      </p:pic>
      <p:pic>
        <p:nvPicPr>
          <p:cNvPr id="4" name="內容版面配置區 2">
            <a:extLst>
              <a:ext uri="{FF2B5EF4-FFF2-40B4-BE49-F238E27FC236}">
                <a16:creationId xmlns:a16="http://schemas.microsoft.com/office/drawing/2014/main" id="{3D43ABD2-FB6D-4B2D-8CE1-841A77C1E1B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a:xfrm>
            <a:off x="4045547" y="4106863"/>
            <a:ext cx="3360244" cy="2520000"/>
          </a:xfrm>
          <a:prstGeom prst="rect">
            <a:avLst/>
          </a:prstGeom>
        </p:spPr>
      </p:pic>
    </p:spTree>
    <p:extLst>
      <p:ext uri="{BB962C8B-B14F-4D97-AF65-F5344CB8AC3E}">
        <p14:creationId xmlns:p14="http://schemas.microsoft.com/office/powerpoint/2010/main" val="33425356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43DE7977-00C9-4D01-AAA3-91B72290B5C7}"/>
              </a:ext>
            </a:extLst>
          </p:cNvPr>
          <p:cNvSpPr>
            <a:spLocks noGrp="1"/>
          </p:cNvSpPr>
          <p:nvPr>
            <p:ph type="title"/>
          </p:nvPr>
        </p:nvSpPr>
        <p:spPr/>
        <p:txBody>
          <a:bodyPr/>
          <a:lstStyle/>
          <a:p>
            <a:r>
              <a:rPr lang="en-US" altLang="zh-TW" dirty="0"/>
              <a:t>CLSM</a:t>
            </a:r>
            <a:r>
              <a:rPr lang="zh-TW" altLang="en-US" dirty="0"/>
              <a:t>應用實例</a:t>
            </a:r>
          </a:p>
        </p:txBody>
      </p:sp>
      <p:sp>
        <p:nvSpPr>
          <p:cNvPr id="3" name="內容版面配置區 2">
            <a:extLst>
              <a:ext uri="{FF2B5EF4-FFF2-40B4-BE49-F238E27FC236}">
                <a16:creationId xmlns:a16="http://schemas.microsoft.com/office/drawing/2014/main" id="{2E492E11-4EF0-44FC-B77B-F81B315E828C}"/>
              </a:ext>
            </a:extLst>
          </p:cNvPr>
          <p:cNvSpPr>
            <a:spLocks noGrp="1"/>
          </p:cNvSpPr>
          <p:nvPr>
            <p:ph idx="1"/>
          </p:nvPr>
        </p:nvSpPr>
        <p:spPr/>
        <p:txBody>
          <a:bodyPr>
            <a:normAutofit/>
          </a:bodyPr>
          <a:lstStyle/>
          <a:p>
            <a:r>
              <a:rPr lang="zh-TW" altLang="en-US" sz="2200" dirty="0"/>
              <a:t>施工綱要規範中最早對再生粒料開放的篇章之一</a:t>
            </a:r>
            <a:endParaRPr lang="en-US" altLang="zh-TW" sz="2200" dirty="0"/>
          </a:p>
          <a:p>
            <a:r>
              <a:rPr lang="zh-TW" altLang="en-US" sz="2200" dirty="0"/>
              <a:t>性質迥異於一般混凝土－早強晚弱</a:t>
            </a:r>
            <a:endParaRPr lang="en-US" altLang="zh-TW" sz="2200" dirty="0"/>
          </a:p>
          <a:p>
            <a:r>
              <a:rPr lang="zh-TW" altLang="en-US" sz="2200" dirty="0"/>
              <a:t>天然粒料不必然是最適用之材料</a:t>
            </a:r>
            <a:endParaRPr lang="en-US" altLang="zh-TW" sz="2200" dirty="0"/>
          </a:p>
          <a:p>
            <a:r>
              <a:rPr lang="zh-TW" altLang="en-US" sz="2200" dirty="0"/>
              <a:t>焚化再生粒料、燃煤飛灰底灰、電弧爐氧化碴強弱互補</a:t>
            </a:r>
          </a:p>
        </p:txBody>
      </p:sp>
      <p:pic>
        <p:nvPicPr>
          <p:cNvPr id="4" name="內容版面配置區 1">
            <a:extLst>
              <a:ext uri="{FF2B5EF4-FFF2-40B4-BE49-F238E27FC236}">
                <a16:creationId xmlns:a16="http://schemas.microsoft.com/office/drawing/2014/main" id="{52BD70EF-5F10-4AC9-B013-DE148A93CBE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a:xfrm>
            <a:off x="677334" y="4095749"/>
            <a:ext cx="4411290" cy="2520000"/>
          </a:xfrm>
          <a:prstGeom prst="rect">
            <a:avLst/>
          </a:prstGeom>
        </p:spPr>
      </p:pic>
      <p:pic>
        <p:nvPicPr>
          <p:cNvPr id="5" name="圖片 4">
            <a:extLst>
              <a:ext uri="{FF2B5EF4-FFF2-40B4-BE49-F238E27FC236}">
                <a16:creationId xmlns:a16="http://schemas.microsoft.com/office/drawing/2014/main" id="{35206DA5-133C-4722-9940-52604F27B16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088624" y="4095749"/>
            <a:ext cx="4481362" cy="252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868395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The high-performance W 250 milling machine clears the job site up effortlessly thanks to its high loading conveyor capacity.">
            <a:extLst>
              <a:ext uri="{FF2B5EF4-FFF2-40B4-BE49-F238E27FC236}">
                <a16:creationId xmlns:a16="http://schemas.microsoft.com/office/drawing/2014/main" id="{9A463A4C-726E-452C-8C87-637E38D3612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7333" y="4099875"/>
            <a:ext cx="3778034" cy="2520000"/>
          </a:xfrm>
          <a:prstGeom prst="rect">
            <a:avLst/>
          </a:prstGeom>
          <a:noFill/>
          <a:extLst>
            <a:ext uri="{909E8E84-426E-40DD-AFC4-6F175D3DCCD1}">
              <a14:hiddenFill xmlns:a14="http://schemas.microsoft.com/office/drawing/2010/main">
                <a:solidFill>
                  <a:srgbClr val="FFFFFF"/>
                </a:solidFill>
              </a14:hiddenFill>
            </a:ext>
          </a:extLst>
        </p:spPr>
      </p:pic>
      <p:sp>
        <p:nvSpPr>
          <p:cNvPr id="2" name="標題 1">
            <a:extLst>
              <a:ext uri="{FF2B5EF4-FFF2-40B4-BE49-F238E27FC236}">
                <a16:creationId xmlns:a16="http://schemas.microsoft.com/office/drawing/2014/main" id="{44C9D08A-92F4-4AEC-899D-C40676CFBD56}"/>
              </a:ext>
            </a:extLst>
          </p:cNvPr>
          <p:cNvSpPr>
            <a:spLocks noGrp="1"/>
          </p:cNvSpPr>
          <p:nvPr>
            <p:ph type="title"/>
          </p:nvPr>
        </p:nvSpPr>
        <p:spPr/>
        <p:txBody>
          <a:bodyPr/>
          <a:lstStyle/>
          <a:p>
            <a:r>
              <a:rPr lang="zh-TW" altLang="en-US" dirty="0"/>
              <a:t>道路基底層級配應用實例</a:t>
            </a:r>
          </a:p>
        </p:txBody>
      </p:sp>
      <p:sp>
        <p:nvSpPr>
          <p:cNvPr id="3" name="內容版面配置區 2">
            <a:extLst>
              <a:ext uri="{FF2B5EF4-FFF2-40B4-BE49-F238E27FC236}">
                <a16:creationId xmlns:a16="http://schemas.microsoft.com/office/drawing/2014/main" id="{C0E35C71-FE0A-4CAC-8062-64AF8D3BE684}"/>
              </a:ext>
            </a:extLst>
          </p:cNvPr>
          <p:cNvSpPr>
            <a:spLocks noGrp="1"/>
          </p:cNvSpPr>
          <p:nvPr>
            <p:ph idx="1"/>
          </p:nvPr>
        </p:nvSpPr>
        <p:spPr>
          <a:xfrm>
            <a:off x="677333" y="2160589"/>
            <a:ext cx="9447741" cy="3880773"/>
          </a:xfrm>
        </p:spPr>
        <p:txBody>
          <a:bodyPr>
            <a:normAutofit/>
          </a:bodyPr>
          <a:lstStyle/>
          <a:p>
            <a:r>
              <a:rPr lang="en-US" altLang="zh-TW" sz="2200" dirty="0"/>
              <a:t>AC</a:t>
            </a:r>
            <a:r>
              <a:rPr lang="zh-TW" altLang="en-US" sz="2200" dirty="0"/>
              <a:t>刨除料去化管道受阻，於各瀝青廠內堆積如山</a:t>
            </a:r>
            <a:endParaRPr lang="en-US" altLang="zh-TW" sz="2200" dirty="0"/>
          </a:p>
          <a:p>
            <a:r>
              <a:rPr lang="zh-TW" altLang="en-US" sz="2200" dirty="0"/>
              <a:t>鋼質粒料應用於</a:t>
            </a:r>
            <a:r>
              <a:rPr lang="en-US" altLang="zh-TW" sz="2200" dirty="0"/>
              <a:t>AC</a:t>
            </a:r>
            <a:r>
              <a:rPr lang="zh-TW" altLang="en-US" sz="2200" dirty="0"/>
              <a:t>之普及度日增，無意間引發瀝青業者反彈</a:t>
            </a:r>
            <a:endParaRPr lang="en-US" altLang="zh-TW" sz="2200" dirty="0"/>
          </a:p>
          <a:p>
            <a:r>
              <a:rPr lang="zh-TW" altLang="en-US" sz="2200" dirty="0"/>
              <a:t>桃園市政府的巧思：</a:t>
            </a:r>
            <a:r>
              <a:rPr lang="en-US" altLang="zh-TW" sz="2200" dirty="0"/>
              <a:t>60%</a:t>
            </a:r>
            <a:r>
              <a:rPr lang="zh-TW" altLang="en-US" sz="2200" dirty="0"/>
              <a:t>刨除料</a:t>
            </a:r>
            <a:r>
              <a:rPr lang="en-US" altLang="zh-TW" sz="2200" dirty="0"/>
              <a:t>+40%</a:t>
            </a:r>
            <a:r>
              <a:rPr lang="zh-TW" altLang="en-US" sz="2200" dirty="0"/>
              <a:t>天然粒料之混合級配</a:t>
            </a:r>
            <a:endParaRPr lang="en-US" altLang="zh-TW" sz="2200" dirty="0"/>
          </a:p>
          <a:p>
            <a:r>
              <a:rPr lang="zh-TW" altLang="en-US" sz="2200" dirty="0"/>
              <a:t>再利用廠見賢思齊：</a:t>
            </a:r>
            <a:r>
              <a:rPr lang="en-US" altLang="zh-TW" sz="2200" dirty="0"/>
              <a:t>60%</a:t>
            </a:r>
            <a:r>
              <a:rPr lang="zh-TW" altLang="en-US" sz="2200" dirty="0"/>
              <a:t>刨除料</a:t>
            </a:r>
            <a:r>
              <a:rPr lang="en-US" altLang="zh-TW" sz="2200" dirty="0"/>
              <a:t>+40%</a:t>
            </a:r>
            <a:r>
              <a:rPr lang="zh-TW" altLang="en-US" sz="2200" dirty="0"/>
              <a:t>氧化碴粒料，避免互斥、合作共生</a:t>
            </a:r>
          </a:p>
        </p:txBody>
      </p:sp>
      <p:pic>
        <p:nvPicPr>
          <p:cNvPr id="3074" name="Picture 2" descr="http://www.tcri.org.tw/rac/Images/DSCF6149%60.jpg">
            <a:extLst>
              <a:ext uri="{FF2B5EF4-FFF2-40B4-BE49-F238E27FC236}">
                <a16:creationId xmlns:a16="http://schemas.microsoft.com/office/drawing/2014/main" id="{D2E69581-D06F-4EDF-8A4D-05B531EB7EF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76852" y="4099875"/>
            <a:ext cx="3360000" cy="2520000"/>
          </a:xfrm>
          <a:prstGeom prst="rect">
            <a:avLst/>
          </a:prstGeom>
          <a:noFill/>
          <a:extLst>
            <a:ext uri="{909E8E84-426E-40DD-AFC4-6F175D3DCCD1}">
              <a14:hiddenFill xmlns:a14="http://schemas.microsoft.com/office/drawing/2010/main">
                <a:solidFill>
                  <a:srgbClr val="FFFFFF"/>
                </a:solidFill>
              </a14:hiddenFill>
            </a:ext>
          </a:extLst>
        </p:spPr>
      </p:pic>
      <p:pic>
        <p:nvPicPr>
          <p:cNvPr id="5" name="圖片 4">
            <a:extLst>
              <a:ext uri="{FF2B5EF4-FFF2-40B4-BE49-F238E27FC236}">
                <a16:creationId xmlns:a16="http://schemas.microsoft.com/office/drawing/2014/main" id="{FE6B27BE-9C1C-4CD3-9E43-5E04A6FD9799}"/>
              </a:ext>
            </a:extLst>
          </p:cNvPr>
          <p:cNvPicPr>
            <a:picLocks noChangeAspect="1"/>
          </p:cNvPicPr>
          <p:nvPr/>
        </p:nvPicPr>
        <p:blipFill>
          <a:blip r:embed="rId4"/>
          <a:stretch>
            <a:fillRect/>
          </a:stretch>
        </p:blipFill>
        <p:spPr>
          <a:xfrm>
            <a:off x="7536852" y="4099875"/>
            <a:ext cx="3360000" cy="2520000"/>
          </a:xfrm>
          <a:prstGeom prst="rect">
            <a:avLst/>
          </a:prstGeom>
        </p:spPr>
      </p:pic>
    </p:spTree>
    <p:extLst>
      <p:ext uri="{BB962C8B-B14F-4D97-AF65-F5344CB8AC3E}">
        <p14:creationId xmlns:p14="http://schemas.microsoft.com/office/powerpoint/2010/main" val="37344349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DAC0B251-40F3-4F08-B3D5-DC077FD28429}"/>
              </a:ext>
            </a:extLst>
          </p:cNvPr>
          <p:cNvSpPr>
            <a:spLocks noGrp="1"/>
          </p:cNvSpPr>
          <p:nvPr>
            <p:ph type="title"/>
          </p:nvPr>
        </p:nvSpPr>
        <p:spPr/>
        <p:txBody>
          <a:bodyPr/>
          <a:lstStyle/>
          <a:p>
            <a:r>
              <a:rPr lang="zh-TW" altLang="en-US" dirty="0"/>
              <a:t>循環經濟原則</a:t>
            </a:r>
          </a:p>
        </p:txBody>
      </p:sp>
      <p:sp>
        <p:nvSpPr>
          <p:cNvPr id="3" name="內容版面配置區 2">
            <a:extLst>
              <a:ext uri="{FF2B5EF4-FFF2-40B4-BE49-F238E27FC236}">
                <a16:creationId xmlns:a16="http://schemas.microsoft.com/office/drawing/2014/main" id="{ACB9AA42-79B2-4445-9FEF-FBB4BBF06CCA}"/>
              </a:ext>
            </a:extLst>
          </p:cNvPr>
          <p:cNvSpPr>
            <a:spLocks noGrp="1"/>
          </p:cNvSpPr>
          <p:nvPr>
            <p:ph idx="1"/>
          </p:nvPr>
        </p:nvSpPr>
        <p:spPr/>
        <p:txBody>
          <a:bodyPr>
            <a:normAutofit/>
          </a:bodyPr>
          <a:lstStyle/>
          <a:p>
            <a:r>
              <a:rPr lang="zh-TW" altLang="zh-TW" sz="2200" dirty="0"/>
              <a:t>在現存的物</a:t>
            </a:r>
            <a:r>
              <a:rPr lang="zh-TW" altLang="en-US" sz="2200" dirty="0"/>
              <a:t>料</a:t>
            </a:r>
            <a:r>
              <a:rPr lang="zh-TW" altLang="zh-TW" sz="2200" dirty="0"/>
              <a:t>鏈中高價值的</a:t>
            </a:r>
            <a:r>
              <a:rPr lang="zh-TW" altLang="en-US" sz="2200" dirty="0"/>
              <a:t>再</a:t>
            </a:r>
            <a:r>
              <a:rPr lang="zh-TW" altLang="zh-TW" sz="2200" dirty="0"/>
              <a:t>使用資源</a:t>
            </a:r>
            <a:endParaRPr lang="en-US" altLang="zh-TW" sz="2200" dirty="0"/>
          </a:p>
          <a:p>
            <a:r>
              <a:rPr lang="zh-TW" altLang="zh-TW" sz="2200" dirty="0"/>
              <a:t>以可持續生產和充足的資源，取代化石、關鍵及無法持續生產的資源</a:t>
            </a:r>
            <a:endParaRPr lang="en-US" altLang="zh-TW" sz="2200" dirty="0"/>
          </a:p>
          <a:p>
            <a:r>
              <a:rPr lang="zh-TW" altLang="zh-TW" sz="2200" dirty="0"/>
              <a:t>新的生產、設計及使用方式</a:t>
            </a:r>
            <a:endParaRPr lang="zh-TW" altLang="en-US" sz="2200" dirty="0"/>
          </a:p>
        </p:txBody>
      </p:sp>
      <p:pic>
        <p:nvPicPr>
          <p:cNvPr id="4" name="內容版面配置區 4">
            <a:extLst>
              <a:ext uri="{FF2B5EF4-FFF2-40B4-BE49-F238E27FC236}">
                <a16:creationId xmlns:a16="http://schemas.microsoft.com/office/drawing/2014/main" id="{8EBAEE8B-1765-4306-A163-39A250AF0B81}"/>
              </a:ext>
            </a:extLst>
          </p:cNvPr>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677334" y="4100975"/>
            <a:ext cx="7345362" cy="233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37840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3421CF46-922C-4C28-B818-FD7EE5DB6B1F}"/>
              </a:ext>
            </a:extLst>
          </p:cNvPr>
          <p:cNvSpPr>
            <a:spLocks noGrp="1"/>
          </p:cNvSpPr>
          <p:nvPr>
            <p:ph type="title"/>
          </p:nvPr>
        </p:nvSpPr>
        <p:spPr/>
        <p:txBody>
          <a:bodyPr/>
          <a:lstStyle/>
          <a:p>
            <a:r>
              <a:rPr lang="zh-TW" altLang="en-US" dirty="0"/>
              <a:t>氧化碴於循環經濟之定位</a:t>
            </a:r>
            <a:r>
              <a:rPr lang="en-US" altLang="zh-TW" dirty="0"/>
              <a:t>(1/2)</a:t>
            </a:r>
            <a:endParaRPr lang="zh-TW" altLang="en-US" dirty="0"/>
          </a:p>
        </p:txBody>
      </p:sp>
      <p:sp>
        <p:nvSpPr>
          <p:cNvPr id="3" name="內容版面配置區 2">
            <a:extLst>
              <a:ext uri="{FF2B5EF4-FFF2-40B4-BE49-F238E27FC236}">
                <a16:creationId xmlns:a16="http://schemas.microsoft.com/office/drawing/2014/main" id="{69732515-6CBD-4B61-A91A-0B308FA83E30}"/>
              </a:ext>
            </a:extLst>
          </p:cNvPr>
          <p:cNvSpPr>
            <a:spLocks noGrp="1"/>
          </p:cNvSpPr>
          <p:nvPr>
            <p:ph idx="1"/>
          </p:nvPr>
        </p:nvSpPr>
        <p:spPr/>
        <p:txBody>
          <a:bodyPr>
            <a:normAutofit/>
          </a:bodyPr>
          <a:lstStyle/>
          <a:p>
            <a:r>
              <a:rPr lang="zh-TW" altLang="en-US" sz="2200" dirty="0"/>
              <a:t>鋼鐵回收率：</a:t>
            </a:r>
            <a:r>
              <a:rPr lang="en-US" altLang="zh-TW" sz="2200" dirty="0"/>
              <a:t>94%</a:t>
            </a:r>
            <a:r>
              <a:rPr lang="zh-TW" altLang="en-US" sz="2200" dirty="0"/>
              <a:t>，早已跳脫線性經濟</a:t>
            </a:r>
            <a:endParaRPr lang="en-US" altLang="zh-TW" sz="2200" dirty="0"/>
          </a:p>
          <a:p>
            <a:r>
              <a:rPr lang="zh-TW" altLang="en-US" sz="2200" dirty="0"/>
              <a:t>電弧爐將廢鐵循環回收再製成為鋼品。製程中產生氧化碴、還原碴、集塵灰</a:t>
            </a:r>
            <a:endParaRPr lang="en-US" altLang="zh-TW" sz="2200" dirty="0"/>
          </a:p>
          <a:p>
            <a:r>
              <a:rPr lang="zh-TW" altLang="en-US" sz="2200" dirty="0"/>
              <a:t>無法再利用者即為廢棄物；反之，可再利用者，經再利用程序之後即為資源</a:t>
            </a:r>
            <a:endParaRPr lang="en-US" altLang="zh-TW" sz="2200" dirty="0"/>
          </a:p>
          <a:p>
            <a:r>
              <a:rPr lang="zh-TW" altLang="en-US" sz="2200" dirty="0"/>
              <a:t>氧化碴從煉鋼循環經濟中的廢棄物轉為建材循環經濟的原物料－符合循環經濟三原則。</a:t>
            </a:r>
          </a:p>
        </p:txBody>
      </p:sp>
    </p:spTree>
    <p:extLst>
      <p:ext uri="{BB962C8B-B14F-4D97-AF65-F5344CB8AC3E}">
        <p14:creationId xmlns:p14="http://schemas.microsoft.com/office/powerpoint/2010/main" val="16635016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3421CF46-922C-4C28-B818-FD7EE5DB6B1F}"/>
              </a:ext>
            </a:extLst>
          </p:cNvPr>
          <p:cNvSpPr>
            <a:spLocks noGrp="1"/>
          </p:cNvSpPr>
          <p:nvPr>
            <p:ph type="title"/>
          </p:nvPr>
        </p:nvSpPr>
        <p:spPr/>
        <p:txBody>
          <a:bodyPr/>
          <a:lstStyle/>
          <a:p>
            <a:r>
              <a:rPr lang="zh-TW" altLang="en-US" dirty="0"/>
              <a:t>氧化碴於循環經濟之定位</a:t>
            </a:r>
            <a:r>
              <a:rPr lang="en-US" altLang="zh-TW" dirty="0"/>
              <a:t>(2/2)</a:t>
            </a:r>
            <a:endParaRPr lang="zh-TW" altLang="en-US" dirty="0"/>
          </a:p>
        </p:txBody>
      </p:sp>
      <p:sp>
        <p:nvSpPr>
          <p:cNvPr id="3" name="內容版面配置區 2">
            <a:extLst>
              <a:ext uri="{FF2B5EF4-FFF2-40B4-BE49-F238E27FC236}">
                <a16:creationId xmlns:a16="http://schemas.microsoft.com/office/drawing/2014/main" id="{69732515-6CBD-4B61-A91A-0B308FA83E30}"/>
              </a:ext>
            </a:extLst>
          </p:cNvPr>
          <p:cNvSpPr>
            <a:spLocks noGrp="1"/>
          </p:cNvSpPr>
          <p:nvPr>
            <p:ph idx="1"/>
          </p:nvPr>
        </p:nvSpPr>
        <p:spPr/>
        <p:txBody>
          <a:bodyPr>
            <a:normAutofit/>
          </a:bodyPr>
          <a:lstStyle/>
          <a:p>
            <a:r>
              <a:rPr lang="zh-TW" altLang="en-US" sz="2200" dirty="0"/>
              <a:t>在現存的物料鏈中高價值的再使用資源</a:t>
            </a:r>
            <a:endParaRPr lang="en-US" altLang="zh-TW" sz="2200" dirty="0"/>
          </a:p>
          <a:p>
            <a:pPr lvl="1">
              <a:buFont typeface="Wingdings" panose="05000000000000000000" pitchFamily="2" charset="2"/>
              <a:buChar char="ü"/>
            </a:pPr>
            <a:r>
              <a:rPr lang="zh-TW" altLang="en-US" sz="2000" dirty="0"/>
              <a:t>以鋼質粒料取代天然粒料</a:t>
            </a:r>
            <a:endParaRPr lang="en-US" altLang="zh-TW" sz="2000" dirty="0"/>
          </a:p>
          <a:p>
            <a:r>
              <a:rPr lang="zh-TW" altLang="en-US" sz="2200" dirty="0"/>
              <a:t>以可持續生產和充足的資源，取代化石、關鍵及無法持續生產的資源</a:t>
            </a:r>
            <a:endParaRPr lang="en-US" altLang="zh-TW" sz="2200" dirty="0"/>
          </a:p>
          <a:p>
            <a:pPr lvl="1">
              <a:buFont typeface="Wingdings" panose="05000000000000000000" pitchFamily="2" charset="2"/>
              <a:buChar char="ü"/>
            </a:pPr>
            <a:r>
              <a:rPr lang="zh-TW" altLang="en-US" sz="2000" dirty="0"/>
              <a:t>鋼鐵循環經濟生生不息，產出的氧化碴來源充足</a:t>
            </a:r>
            <a:endParaRPr lang="en-US" altLang="zh-TW" sz="2000" dirty="0"/>
          </a:p>
          <a:p>
            <a:r>
              <a:rPr lang="zh-TW" altLang="en-US" sz="2200" dirty="0"/>
              <a:t>新的生產、設計及使用方式</a:t>
            </a:r>
            <a:endParaRPr lang="en-US" altLang="zh-TW" sz="2200" dirty="0"/>
          </a:p>
          <a:p>
            <a:pPr lvl="1">
              <a:buFont typeface="Wingdings" panose="05000000000000000000" pitchFamily="2" charset="2"/>
              <a:buChar char="ü"/>
            </a:pPr>
            <a:r>
              <a:rPr lang="zh-TW" altLang="en-US" sz="2000" dirty="0"/>
              <a:t>需要新的設計思維，正面看待再生粒料</a:t>
            </a:r>
          </a:p>
        </p:txBody>
      </p:sp>
    </p:spTree>
    <p:extLst>
      <p:ext uri="{BB962C8B-B14F-4D97-AF65-F5344CB8AC3E}">
        <p14:creationId xmlns:p14="http://schemas.microsoft.com/office/powerpoint/2010/main" val="19058302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40EFB60A-EBA1-4A08-AC9E-2D7A6621AB1A}"/>
              </a:ext>
            </a:extLst>
          </p:cNvPr>
          <p:cNvSpPr>
            <a:spLocks noGrp="1"/>
          </p:cNvSpPr>
          <p:nvPr>
            <p:ph type="title"/>
          </p:nvPr>
        </p:nvSpPr>
        <p:spPr/>
        <p:txBody>
          <a:bodyPr/>
          <a:lstStyle/>
          <a:p>
            <a:endParaRPr lang="zh-TW" altLang="en-US"/>
          </a:p>
        </p:txBody>
      </p:sp>
      <p:sp>
        <p:nvSpPr>
          <p:cNvPr id="3" name="內容版面配置區 2">
            <a:extLst>
              <a:ext uri="{FF2B5EF4-FFF2-40B4-BE49-F238E27FC236}">
                <a16:creationId xmlns:a16="http://schemas.microsoft.com/office/drawing/2014/main" id="{6C5C560A-45AD-4DA1-8CEB-2A73B7670700}"/>
              </a:ext>
            </a:extLst>
          </p:cNvPr>
          <p:cNvSpPr>
            <a:spLocks noGrp="1"/>
          </p:cNvSpPr>
          <p:nvPr>
            <p:ph idx="1"/>
          </p:nvPr>
        </p:nvSpPr>
        <p:spPr/>
        <p:txBody>
          <a:bodyPr/>
          <a:lstStyle/>
          <a:p>
            <a:endParaRPr lang="zh-TW" altLang="en-US"/>
          </a:p>
        </p:txBody>
      </p:sp>
      <p:pic>
        <p:nvPicPr>
          <p:cNvPr id="4" name="Picture 2" descr="ãcircular economyãçåçæå°çµæ">
            <a:extLst>
              <a:ext uri="{FF2B5EF4-FFF2-40B4-BE49-F238E27FC236}">
                <a16:creationId xmlns:a16="http://schemas.microsoft.com/office/drawing/2014/main" id="{06A35C4B-328D-4AA3-9735-77E00B355F8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2023" y="3175"/>
            <a:ext cx="10106025"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913493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8564C970-879E-454A-8998-11972C1D5223}"/>
              </a:ext>
            </a:extLst>
          </p:cNvPr>
          <p:cNvSpPr>
            <a:spLocks noGrp="1"/>
          </p:cNvSpPr>
          <p:nvPr>
            <p:ph type="title"/>
          </p:nvPr>
        </p:nvSpPr>
        <p:spPr/>
        <p:txBody>
          <a:bodyPr/>
          <a:lstStyle/>
          <a:p>
            <a:r>
              <a:rPr lang="zh-TW" altLang="en-US" dirty="0"/>
              <a:t>重新設計</a:t>
            </a:r>
            <a:r>
              <a:rPr lang="en-US" altLang="zh-TW" dirty="0"/>
              <a:t>(1/2)</a:t>
            </a:r>
            <a:endParaRPr lang="zh-TW" altLang="en-US" dirty="0"/>
          </a:p>
        </p:txBody>
      </p:sp>
      <p:sp>
        <p:nvSpPr>
          <p:cNvPr id="3" name="內容版面配置區 2">
            <a:extLst>
              <a:ext uri="{FF2B5EF4-FFF2-40B4-BE49-F238E27FC236}">
                <a16:creationId xmlns:a16="http://schemas.microsoft.com/office/drawing/2014/main" id="{6D593BDA-9C53-41A7-B82B-AA8D5CE4F922}"/>
              </a:ext>
            </a:extLst>
          </p:cNvPr>
          <p:cNvSpPr>
            <a:spLocks noGrp="1"/>
          </p:cNvSpPr>
          <p:nvPr>
            <p:ph idx="1"/>
          </p:nvPr>
        </p:nvSpPr>
        <p:spPr/>
        <p:txBody>
          <a:bodyPr>
            <a:normAutofit/>
          </a:bodyPr>
          <a:lstStyle/>
          <a:p>
            <a:r>
              <a:rPr lang="zh-TW" altLang="en-US" sz="2200" dirty="0"/>
              <a:t>將生產、使用過程中產生的物料，經過適當的設計，成為新產品的原物料</a:t>
            </a:r>
            <a:endParaRPr lang="en-US" altLang="zh-TW" sz="2200" dirty="0"/>
          </a:p>
          <a:p>
            <a:pPr lvl="1">
              <a:buFont typeface="Wingdings" panose="05000000000000000000" pitchFamily="2" charset="2"/>
              <a:buChar char="ü"/>
            </a:pPr>
            <a:r>
              <a:rPr lang="zh-TW" altLang="en-US" sz="2000" dirty="0"/>
              <a:t>焚化再生粒料：人類享受現代生活而產生</a:t>
            </a:r>
            <a:endParaRPr lang="en-US" altLang="zh-TW" sz="2000" dirty="0"/>
          </a:p>
          <a:p>
            <a:pPr lvl="1">
              <a:buFont typeface="Wingdings" panose="05000000000000000000" pitchFamily="2" charset="2"/>
              <a:buChar char="ü"/>
            </a:pPr>
            <a:r>
              <a:rPr lang="zh-TW" altLang="en-US" sz="2000" dirty="0"/>
              <a:t>燃煤飛灰底灰：人類用電需求而產生</a:t>
            </a:r>
            <a:endParaRPr lang="en-US" altLang="zh-TW" sz="2000" dirty="0"/>
          </a:p>
          <a:p>
            <a:pPr lvl="1">
              <a:buFont typeface="Wingdings" panose="05000000000000000000" pitchFamily="2" charset="2"/>
              <a:buChar char="ü"/>
            </a:pPr>
            <a:r>
              <a:rPr lang="zh-TW" altLang="en-US" sz="2000" dirty="0"/>
              <a:t>鋼質粒料：人類用鐵需求、廢鐵去化而產生</a:t>
            </a:r>
            <a:endParaRPr lang="en-US" altLang="zh-TW" sz="2000" dirty="0"/>
          </a:p>
          <a:p>
            <a:r>
              <a:rPr lang="zh-TW" altLang="en-US" sz="2200" dirty="0"/>
              <a:t>三者為現代文明無可避免的產物，日以繼夜的產出，具明顯去化的需求</a:t>
            </a:r>
          </a:p>
        </p:txBody>
      </p:sp>
    </p:spTree>
    <p:extLst>
      <p:ext uri="{BB962C8B-B14F-4D97-AF65-F5344CB8AC3E}">
        <p14:creationId xmlns:p14="http://schemas.microsoft.com/office/powerpoint/2010/main" val="25890369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7647692A-58D9-4ACA-82F2-1F276F4DA182}"/>
              </a:ext>
            </a:extLst>
          </p:cNvPr>
          <p:cNvSpPr>
            <a:spLocks noGrp="1"/>
          </p:cNvSpPr>
          <p:nvPr>
            <p:ph type="title"/>
          </p:nvPr>
        </p:nvSpPr>
        <p:spPr/>
        <p:txBody>
          <a:bodyPr/>
          <a:lstStyle/>
          <a:p>
            <a:r>
              <a:rPr lang="zh-TW" altLang="en-US" dirty="0"/>
              <a:t>重新設計</a:t>
            </a:r>
            <a:r>
              <a:rPr lang="en-US" altLang="zh-TW" dirty="0"/>
              <a:t>(2/2)</a:t>
            </a:r>
            <a:endParaRPr lang="zh-TW" altLang="en-US" dirty="0"/>
          </a:p>
        </p:txBody>
      </p:sp>
      <p:sp>
        <p:nvSpPr>
          <p:cNvPr id="3" name="內容版面配置區 2">
            <a:extLst>
              <a:ext uri="{FF2B5EF4-FFF2-40B4-BE49-F238E27FC236}">
                <a16:creationId xmlns:a16="http://schemas.microsoft.com/office/drawing/2014/main" id="{9719BC87-3C90-4CC4-8B25-E3A4ED165563}"/>
              </a:ext>
            </a:extLst>
          </p:cNvPr>
          <p:cNvSpPr>
            <a:spLocks noGrp="1"/>
          </p:cNvSpPr>
          <p:nvPr>
            <p:ph idx="1"/>
          </p:nvPr>
        </p:nvSpPr>
        <p:spPr/>
        <p:txBody>
          <a:bodyPr>
            <a:normAutofit/>
          </a:bodyPr>
          <a:lstStyle/>
          <a:p>
            <a:r>
              <a:rPr lang="zh-TW" altLang="en-US" sz="2200" dirty="0"/>
              <a:t>天然資源有限，應降低線性經濟比重</a:t>
            </a:r>
            <a:endParaRPr lang="en-US" altLang="zh-TW" sz="2200" dirty="0"/>
          </a:p>
          <a:p>
            <a:pPr lvl="1">
              <a:buFont typeface="Wingdings" panose="05000000000000000000" pitchFamily="2" charset="2"/>
              <a:buChar char="ü"/>
            </a:pPr>
            <a:r>
              <a:rPr lang="zh-TW" altLang="en-US" sz="2000" dirty="0"/>
              <a:t>本土疏濬實為地貌改變之後果</a:t>
            </a:r>
            <a:endParaRPr lang="en-US" altLang="zh-TW" sz="2000" dirty="0"/>
          </a:p>
          <a:p>
            <a:pPr lvl="1">
              <a:buFont typeface="Wingdings" panose="05000000000000000000" pitchFamily="2" charset="2"/>
              <a:buChar char="ü"/>
            </a:pPr>
            <a:r>
              <a:rPr lang="zh-TW" altLang="en-US" sz="2000" dirty="0"/>
              <a:t>中國砂石出口縮限</a:t>
            </a:r>
            <a:endParaRPr lang="en-US" altLang="zh-TW" sz="2000" dirty="0"/>
          </a:p>
          <a:p>
            <a:r>
              <a:rPr lang="zh-TW" altLang="en-US" sz="2200" dirty="0"/>
              <a:t>透過重新設計的思維，以焚化再生粒料、飛灰、底灰、氧化碴適當取代天然砂石</a:t>
            </a:r>
            <a:endParaRPr lang="en-US" altLang="zh-TW" sz="2200" dirty="0"/>
          </a:p>
          <a:p>
            <a:r>
              <a:rPr lang="zh-TW" altLang="en-US" sz="2200" dirty="0"/>
              <a:t>以</a:t>
            </a:r>
            <a:r>
              <a:rPr lang="en-US" altLang="zh-TW" sz="2200" dirty="0"/>
              <a:t>CLSM</a:t>
            </a:r>
            <a:r>
              <a:rPr lang="zh-TW" altLang="en-US" sz="2200" dirty="0"/>
              <a:t>為產品，用於非結構性部位，避免爭議</a:t>
            </a:r>
            <a:endParaRPr lang="en-US" altLang="zh-TW" sz="2200" dirty="0"/>
          </a:p>
          <a:p>
            <a:r>
              <a:rPr lang="zh-TW" altLang="en-US" sz="2200" dirty="0"/>
              <a:t>強弱互補，共榮共生</a:t>
            </a:r>
          </a:p>
        </p:txBody>
      </p:sp>
    </p:spTree>
    <p:extLst>
      <p:ext uri="{BB962C8B-B14F-4D97-AF65-F5344CB8AC3E}">
        <p14:creationId xmlns:p14="http://schemas.microsoft.com/office/powerpoint/2010/main" val="4017038898"/>
      </p:ext>
    </p:extLst>
  </p:cSld>
  <p:clrMapOvr>
    <a:masterClrMapping/>
  </p:clrMapOvr>
</p:sld>
</file>

<file path=ppt/theme/theme1.xml><?xml version="1.0" encoding="utf-8"?>
<a:theme xmlns:a="http://schemas.openxmlformats.org/drawingml/2006/main" name="多面向">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161</TotalTime>
  <Words>1104</Words>
  <Application>Microsoft Office PowerPoint</Application>
  <PresentationFormat>寬螢幕</PresentationFormat>
  <Paragraphs>85</Paragraphs>
  <Slides>16</Slides>
  <Notes>0</Notes>
  <HiddenSlides>0</HiddenSlides>
  <MMClips>0</MMClips>
  <ScaleCrop>false</ScaleCrop>
  <HeadingPairs>
    <vt:vector size="6" baseType="variant">
      <vt:variant>
        <vt:lpstr>使用字型</vt:lpstr>
      </vt:variant>
      <vt:variant>
        <vt:i4>5</vt:i4>
      </vt:variant>
      <vt:variant>
        <vt:lpstr>佈景主題</vt:lpstr>
      </vt:variant>
      <vt:variant>
        <vt:i4>1</vt:i4>
      </vt:variant>
      <vt:variant>
        <vt:lpstr>投影片標題</vt:lpstr>
      </vt:variant>
      <vt:variant>
        <vt:i4>16</vt:i4>
      </vt:variant>
    </vt:vector>
  </HeadingPairs>
  <TitlesOfParts>
    <vt:vector size="22" baseType="lpstr">
      <vt:lpstr>新細明體</vt:lpstr>
      <vt:lpstr>Arial</vt:lpstr>
      <vt:lpstr>Trebuchet MS</vt:lpstr>
      <vt:lpstr>Wingdings</vt:lpstr>
      <vt:lpstr>Wingdings 3</vt:lpstr>
      <vt:lpstr>多面向</vt:lpstr>
      <vt:lpstr>再生粒料於道路工程之應用</vt:lpstr>
      <vt:lpstr>簡報大綱</vt:lpstr>
      <vt:lpstr>再生粒料浴火重生</vt:lpstr>
      <vt:lpstr>使用再生粒料的疑慮</vt:lpstr>
      <vt:lpstr>供料計畫書</vt:lpstr>
      <vt:lpstr>環境面、工程面、管理面 (以電弧爐氧化碴為例)</vt:lpstr>
      <vt:lpstr>道路工程可應用再生粒料之類別</vt:lpstr>
      <vt:lpstr>瀝青混凝土應用實例</vt:lpstr>
      <vt:lpstr>CLSM應用實例</vt:lpstr>
      <vt:lpstr>道路基底層級配應用實例</vt:lpstr>
      <vt:lpstr>循環經濟原則</vt:lpstr>
      <vt:lpstr>氧化碴於循環經濟之定位(1/2)</vt:lpstr>
      <vt:lpstr>氧化碴於循環經濟之定位(2/2)</vt:lpstr>
      <vt:lpstr>PowerPoint 簡報</vt:lpstr>
      <vt:lpstr>重新設計(1/2)</vt:lpstr>
      <vt:lpstr>重新設計(2/2)</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再生粒料於道路工程之應用</dc:title>
  <dc:creator>宇康 凌</dc:creator>
  <cp:lastModifiedBy>宇康 凌</cp:lastModifiedBy>
  <cp:revision>17</cp:revision>
  <dcterms:created xsi:type="dcterms:W3CDTF">2019-06-11T15:14:06Z</dcterms:created>
  <dcterms:modified xsi:type="dcterms:W3CDTF">2020-04-23T00:48:18Z</dcterms:modified>
</cp:coreProperties>
</file>