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5"/>
  </p:notesMasterIdLst>
  <p:sldIdLst>
    <p:sldId id="518" r:id="rId2"/>
    <p:sldId id="468" r:id="rId3"/>
    <p:sldId id="414" r:id="rId4"/>
    <p:sldId id="507" r:id="rId5"/>
    <p:sldId id="484" r:id="rId6"/>
    <p:sldId id="505" r:id="rId7"/>
    <p:sldId id="504" r:id="rId8"/>
    <p:sldId id="487" r:id="rId9"/>
    <p:sldId id="503" r:id="rId10"/>
    <p:sldId id="508" r:id="rId11"/>
    <p:sldId id="516" r:id="rId12"/>
    <p:sldId id="510" r:id="rId13"/>
    <p:sldId id="509" r:id="rId14"/>
    <p:sldId id="511" r:id="rId15"/>
    <p:sldId id="512" r:id="rId16"/>
    <p:sldId id="517" r:id="rId17"/>
    <p:sldId id="514" r:id="rId18"/>
    <p:sldId id="515" r:id="rId19"/>
    <p:sldId id="412" r:id="rId20"/>
    <p:sldId id="409" r:id="rId21"/>
    <p:sldId id="410" r:id="rId22"/>
    <p:sldId id="466" r:id="rId23"/>
    <p:sldId id="482" r:id="rId24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4628"/>
    <a:srgbClr val="EB2807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25E5076-3810-47DD-B79F-674D7AD40C01}" styleName="深色樣式 1 - 輔色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深色樣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深色樣式 2 - 輔色 3/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929F9F4-4A8F-4326-A1B4-22849713DDAB}" styleName="深色樣式 1 - 輔色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81" autoAdjust="0"/>
    <p:restoredTop sz="97822" autoAdjust="0"/>
  </p:normalViewPr>
  <p:slideViewPr>
    <p:cSldViewPr>
      <p:cViewPr varScale="1">
        <p:scale>
          <a:sx n="82" d="100"/>
          <a:sy n="82" d="100"/>
        </p:scale>
        <p:origin x="1550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202" tIns="45601" rIns="91202" bIns="4560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5300"/>
          </a:xfrm>
          <a:prstGeom prst="rect">
            <a:avLst/>
          </a:prstGeom>
        </p:spPr>
        <p:txBody>
          <a:bodyPr vert="horz" lIns="91202" tIns="45601" rIns="91202" bIns="4560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959AD3B-FCBB-48D7-9D77-A4683C3CFBFE}" type="datetimeFigureOut">
              <a:rPr lang="zh-TW" altLang="en-US"/>
              <a:pPr>
                <a:defRPr/>
              </a:pPr>
              <a:t>2020/4/23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02" tIns="45601" rIns="91202" bIns="45601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202" tIns="45601" rIns="91202" bIns="45601" rtlCol="0">
            <a:normAutofit/>
          </a:bodyPr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4813" cy="496887"/>
          </a:xfrm>
          <a:prstGeom prst="rect">
            <a:avLst/>
          </a:prstGeom>
        </p:spPr>
        <p:txBody>
          <a:bodyPr vert="horz" lIns="91202" tIns="45601" rIns="91202" bIns="4560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1275" y="9428163"/>
            <a:ext cx="2944813" cy="496887"/>
          </a:xfrm>
          <a:prstGeom prst="rect">
            <a:avLst/>
          </a:prstGeom>
        </p:spPr>
        <p:txBody>
          <a:bodyPr vert="horz" lIns="91202" tIns="45601" rIns="91202" bIns="4560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4DAF253-59B1-4686-BE18-F42EF72B0F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75771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62462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703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7EF4E99-8142-4F7F-AF0B-90070B8F56BA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68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68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4416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4416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7031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73739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93753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99C3F7-2376-48EC-B3FF-7C2D45AB34E9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73739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DAF253-59B1-4686-BE18-F42EF72B0F47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4336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85002-9C45-4FDA-8325-D96C7C27B3B7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F9F5B-1798-4EB8-B07E-1545F7267B4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2836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FECDE-80B7-4422-8BB5-FF16B1CC4426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E10C1-FBD3-41BC-8159-37508F43B8D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792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147483647 w 2706"/>
              <a:gd name="T1" fmla="*/ 0 h 640"/>
              <a:gd name="T2" fmla="*/ 2147483647 w 2706"/>
              <a:gd name="T3" fmla="*/ 0 h 640"/>
              <a:gd name="T4" fmla="*/ 2147483647 w 2706"/>
              <a:gd name="T5" fmla="*/ 2147483647 h 640"/>
              <a:gd name="T6" fmla="*/ 2147483647 w 2706"/>
              <a:gd name="T7" fmla="*/ 2147483647 h 640"/>
              <a:gd name="T8" fmla="*/ 2147483647 w 2706"/>
              <a:gd name="T9" fmla="*/ 2147483647 h 640"/>
              <a:gd name="T10" fmla="*/ 2147483647 w 2706"/>
              <a:gd name="T11" fmla="*/ 2147483647 h 640"/>
              <a:gd name="T12" fmla="*/ 2147483647 w 2706"/>
              <a:gd name="T13" fmla="*/ 2147483647 h 640"/>
              <a:gd name="T14" fmla="*/ 2147483647 w 2706"/>
              <a:gd name="T15" fmla="*/ 2147483647 h 640"/>
              <a:gd name="T16" fmla="*/ 2147483647 w 2706"/>
              <a:gd name="T17" fmla="*/ 2147483647 h 640"/>
              <a:gd name="T18" fmla="*/ 2147483647 w 2706"/>
              <a:gd name="T19" fmla="*/ 2147483647 h 640"/>
              <a:gd name="T20" fmla="*/ 2147483647 w 2706"/>
              <a:gd name="T21" fmla="*/ 2147483647 h 640"/>
              <a:gd name="T22" fmla="*/ 2147483647 w 2706"/>
              <a:gd name="T23" fmla="*/ 2147483647 h 640"/>
              <a:gd name="T24" fmla="*/ 2147483647 w 2706"/>
              <a:gd name="T25" fmla="*/ 2147483647 h 640"/>
              <a:gd name="T26" fmla="*/ 2147483647 w 2706"/>
              <a:gd name="T27" fmla="*/ 2147483647 h 640"/>
              <a:gd name="T28" fmla="*/ 2147483647 w 2706"/>
              <a:gd name="T29" fmla="*/ 2147483647 h 640"/>
              <a:gd name="T30" fmla="*/ 2147483647 w 2706"/>
              <a:gd name="T31" fmla="*/ 2147483647 h 640"/>
              <a:gd name="T32" fmla="*/ 2147483647 w 2706"/>
              <a:gd name="T33" fmla="*/ 2147483647 h 640"/>
              <a:gd name="T34" fmla="*/ 2147483647 w 2706"/>
              <a:gd name="T35" fmla="*/ 2147483647 h 640"/>
              <a:gd name="T36" fmla="*/ 0 w 2706"/>
              <a:gd name="T37" fmla="*/ 2147483647 h 640"/>
              <a:gd name="T38" fmla="*/ 0 w 2706"/>
              <a:gd name="T39" fmla="*/ 2147483647 h 640"/>
              <a:gd name="T40" fmla="*/ 2147483647 w 2706"/>
              <a:gd name="T41" fmla="*/ 2147483647 h 640"/>
              <a:gd name="T42" fmla="*/ 2147483647 w 2706"/>
              <a:gd name="T43" fmla="*/ 2147483647 h 640"/>
              <a:gd name="T44" fmla="*/ 2147483647 w 2706"/>
              <a:gd name="T45" fmla="*/ 2147483647 h 640"/>
              <a:gd name="T46" fmla="*/ 2147483647 w 2706"/>
              <a:gd name="T47" fmla="*/ 2147483647 h 640"/>
              <a:gd name="T48" fmla="*/ 2147483647 w 2706"/>
              <a:gd name="T49" fmla="*/ 2147483647 h 640"/>
              <a:gd name="T50" fmla="*/ 2147483647 w 2706"/>
              <a:gd name="T51" fmla="*/ 2147483647 h 640"/>
              <a:gd name="T52" fmla="*/ 2147483647 w 2706"/>
              <a:gd name="T53" fmla="*/ 2147483647 h 640"/>
              <a:gd name="T54" fmla="*/ 2147483647 w 2706"/>
              <a:gd name="T55" fmla="*/ 2147483647 h 640"/>
              <a:gd name="T56" fmla="*/ 2147483647 w 2706"/>
              <a:gd name="T57" fmla="*/ 2147483647 h 640"/>
              <a:gd name="T58" fmla="*/ 2147483647 w 2706"/>
              <a:gd name="T59" fmla="*/ 2147483647 h 640"/>
              <a:gd name="T60" fmla="*/ 2147483647 w 2706"/>
              <a:gd name="T61" fmla="*/ 2147483647 h 640"/>
              <a:gd name="T62" fmla="*/ 2147483647 w 2706"/>
              <a:gd name="T63" fmla="*/ 2147483647 h 640"/>
              <a:gd name="T64" fmla="*/ 2147483647 w 2706"/>
              <a:gd name="T65" fmla="*/ 2147483647 h 640"/>
              <a:gd name="T66" fmla="*/ 2147483647 w 2706"/>
              <a:gd name="T67" fmla="*/ 2147483647 h 640"/>
              <a:gd name="T68" fmla="*/ 2147483647 w 2706"/>
              <a:gd name="T69" fmla="*/ 2147483647 h 640"/>
              <a:gd name="T70" fmla="*/ 2147483647 w 2706"/>
              <a:gd name="T71" fmla="*/ 2147483647 h 640"/>
              <a:gd name="T72" fmla="*/ 2147483647 w 2706"/>
              <a:gd name="T73" fmla="*/ 2147483647 h 640"/>
              <a:gd name="T74" fmla="*/ 2147483647 w 2706"/>
              <a:gd name="T75" fmla="*/ 2147483647 h 640"/>
              <a:gd name="T76" fmla="*/ 2147483647 w 2706"/>
              <a:gd name="T77" fmla="*/ 2147483647 h 640"/>
              <a:gd name="T78" fmla="*/ 2147483647 w 2706"/>
              <a:gd name="T79" fmla="*/ 2147483647 h 640"/>
              <a:gd name="T80" fmla="*/ 2147483647 w 2706"/>
              <a:gd name="T81" fmla="*/ 2147483647 h 640"/>
              <a:gd name="T82" fmla="*/ 2147483647 w 2706"/>
              <a:gd name="T83" fmla="*/ 2147483647 h 640"/>
              <a:gd name="T84" fmla="*/ 2147483647 w 2706"/>
              <a:gd name="T85" fmla="*/ 2147483647 h 640"/>
              <a:gd name="T86" fmla="*/ 2147483647 w 2706"/>
              <a:gd name="T87" fmla="*/ 2147483647 h 640"/>
              <a:gd name="T88" fmla="*/ 2147483647 w 2706"/>
              <a:gd name="T89" fmla="*/ 2147483647 h 640"/>
              <a:gd name="T90" fmla="*/ 2147483647 w 2706"/>
              <a:gd name="T91" fmla="*/ 2147483647 h 640"/>
              <a:gd name="T92" fmla="*/ 2147483647 w 2706"/>
              <a:gd name="T93" fmla="*/ 2147483647 h 640"/>
              <a:gd name="T94" fmla="*/ 2147483647 w 2706"/>
              <a:gd name="T95" fmla="*/ 2147483647 h 640"/>
              <a:gd name="T96" fmla="*/ 2147483647 w 2706"/>
              <a:gd name="T97" fmla="*/ 2147483647 h 640"/>
              <a:gd name="T98" fmla="*/ 2147483647 w 2706"/>
              <a:gd name="T99" fmla="*/ 2147483647 h 640"/>
              <a:gd name="T100" fmla="*/ 2147483647 w 2706"/>
              <a:gd name="T101" fmla="*/ 2147483647 h 640"/>
              <a:gd name="T102" fmla="*/ 2147483647 w 2706"/>
              <a:gd name="T103" fmla="*/ 2147483647 h 640"/>
              <a:gd name="T104" fmla="*/ 2147483647 w 2706"/>
              <a:gd name="T105" fmla="*/ 2147483647 h 640"/>
              <a:gd name="T106" fmla="*/ 2147483647 w 2706"/>
              <a:gd name="T107" fmla="*/ 0 h 640"/>
              <a:gd name="T108" fmla="*/ 2147483647 w 2706"/>
              <a:gd name="T109" fmla="*/ 0 h 640"/>
              <a:gd name="T110" fmla="*/ 2147483647 w 2706"/>
              <a:gd name="T111" fmla="*/ 0 h 640"/>
              <a:gd name="T112" fmla="*/ 2147483647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7 w 5216"/>
              <a:gd name="T1" fmla="*/ 2147483647 h 762"/>
              <a:gd name="T2" fmla="*/ 2147483647 w 5216"/>
              <a:gd name="T3" fmla="*/ 2147483647 h 762"/>
              <a:gd name="T4" fmla="*/ 2147483647 w 5216"/>
              <a:gd name="T5" fmla="*/ 2147483647 h 762"/>
              <a:gd name="T6" fmla="*/ 2147483647 w 5216"/>
              <a:gd name="T7" fmla="*/ 2147483647 h 762"/>
              <a:gd name="T8" fmla="*/ 2147483647 w 5216"/>
              <a:gd name="T9" fmla="*/ 2147483647 h 762"/>
              <a:gd name="T10" fmla="*/ 2147483647 w 5216"/>
              <a:gd name="T11" fmla="*/ 2147483647 h 762"/>
              <a:gd name="T12" fmla="*/ 2147483647 w 5216"/>
              <a:gd name="T13" fmla="*/ 2147483647 h 762"/>
              <a:gd name="T14" fmla="*/ 2147483647 w 5216"/>
              <a:gd name="T15" fmla="*/ 2147483647 h 762"/>
              <a:gd name="T16" fmla="*/ 2147483647 w 5216"/>
              <a:gd name="T17" fmla="*/ 2147483647 h 762"/>
              <a:gd name="T18" fmla="*/ 2147483647 w 5216"/>
              <a:gd name="T19" fmla="*/ 2147483647 h 762"/>
              <a:gd name="T20" fmla="*/ 2147483647 w 5216"/>
              <a:gd name="T21" fmla="*/ 2147483647 h 762"/>
              <a:gd name="T22" fmla="*/ 2147483647 w 5216"/>
              <a:gd name="T23" fmla="*/ 2147483647 h 762"/>
              <a:gd name="T24" fmla="*/ 2147483647 w 5216"/>
              <a:gd name="T25" fmla="*/ 2147483647 h 762"/>
              <a:gd name="T26" fmla="*/ 2147483647 w 5216"/>
              <a:gd name="T27" fmla="*/ 0 h 762"/>
              <a:gd name="T28" fmla="*/ 2147483647 w 5216"/>
              <a:gd name="T29" fmla="*/ 2147483647 h 762"/>
              <a:gd name="T30" fmla="*/ 2147483647 w 5216"/>
              <a:gd name="T31" fmla="*/ 2147483647 h 762"/>
              <a:gd name="T32" fmla="*/ 0 w 5216"/>
              <a:gd name="T33" fmla="*/ 2147483647 h 762"/>
              <a:gd name="T34" fmla="*/ 2147483647 w 5216"/>
              <a:gd name="T35" fmla="*/ 2147483647 h 762"/>
              <a:gd name="T36" fmla="*/ 2147483647 w 5216"/>
              <a:gd name="T37" fmla="*/ 2147483647 h 762"/>
              <a:gd name="T38" fmla="*/ 2147483647 w 5216"/>
              <a:gd name="T39" fmla="*/ 2147483647 h 762"/>
              <a:gd name="T40" fmla="*/ 2147483647 w 5216"/>
              <a:gd name="T41" fmla="*/ 2147483647 h 762"/>
              <a:gd name="T42" fmla="*/ 2147483647 w 5216"/>
              <a:gd name="T43" fmla="*/ 2147483647 h 762"/>
              <a:gd name="T44" fmla="*/ 2147483647 w 5216"/>
              <a:gd name="T45" fmla="*/ 2147483647 h 762"/>
              <a:gd name="T46" fmla="*/ 2147483647 w 5216"/>
              <a:gd name="T47" fmla="*/ 2147483647 h 762"/>
              <a:gd name="T48" fmla="*/ 2147483647 w 5216"/>
              <a:gd name="T49" fmla="*/ 2147483647 h 762"/>
              <a:gd name="T50" fmla="*/ 2147483647 w 5216"/>
              <a:gd name="T51" fmla="*/ 2147483647 h 762"/>
              <a:gd name="T52" fmla="*/ 2147483647 w 5216"/>
              <a:gd name="T53" fmla="*/ 2147483647 h 762"/>
              <a:gd name="T54" fmla="*/ 2147483647 w 5216"/>
              <a:gd name="T55" fmla="*/ 2147483647 h 762"/>
              <a:gd name="T56" fmla="*/ 2147483647 w 5216"/>
              <a:gd name="T57" fmla="*/ 2147483647 h 762"/>
              <a:gd name="T58" fmla="*/ 2147483647 w 5216"/>
              <a:gd name="T59" fmla="*/ 2147483647 h 762"/>
              <a:gd name="T60" fmla="*/ 2147483647 w 5216"/>
              <a:gd name="T61" fmla="*/ 2147483647 h 762"/>
              <a:gd name="T62" fmla="*/ 2147483647 w 5216"/>
              <a:gd name="T63" fmla="*/ 2147483647 h 762"/>
              <a:gd name="T64" fmla="*/ 2147483647 w 5216"/>
              <a:gd name="T65" fmla="*/ 2147483647 h 762"/>
              <a:gd name="T66" fmla="*/ 2147483647 w 5216"/>
              <a:gd name="T67" fmla="*/ 2147483647 h 762"/>
              <a:gd name="T68" fmla="*/ 2147483647 w 5216"/>
              <a:gd name="T69" fmla="*/ 2147483647 h 762"/>
              <a:gd name="T70" fmla="*/ 2147483647 w 5216"/>
              <a:gd name="T71" fmla="*/ 2147483647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2147483647 h 694"/>
              <a:gd name="T2" fmla="*/ 0 w 5144"/>
              <a:gd name="T3" fmla="*/ 2147483647 h 694"/>
              <a:gd name="T4" fmla="*/ 2147483647 w 5144"/>
              <a:gd name="T5" fmla="*/ 2147483647 h 694"/>
              <a:gd name="T6" fmla="*/ 2147483647 w 5144"/>
              <a:gd name="T7" fmla="*/ 2147483647 h 694"/>
              <a:gd name="T8" fmla="*/ 2147483647 w 5144"/>
              <a:gd name="T9" fmla="*/ 2147483647 h 694"/>
              <a:gd name="T10" fmla="*/ 2147483647 w 5144"/>
              <a:gd name="T11" fmla="*/ 2147483647 h 694"/>
              <a:gd name="T12" fmla="*/ 2147483647 w 5144"/>
              <a:gd name="T13" fmla="*/ 2147483647 h 694"/>
              <a:gd name="T14" fmla="*/ 2147483647 w 5144"/>
              <a:gd name="T15" fmla="*/ 2147483647 h 694"/>
              <a:gd name="T16" fmla="*/ 2147483647 w 5144"/>
              <a:gd name="T17" fmla="*/ 2147483647 h 694"/>
              <a:gd name="T18" fmla="*/ 2147483647 w 5144"/>
              <a:gd name="T19" fmla="*/ 2147483647 h 694"/>
              <a:gd name="T20" fmla="*/ 2147483647 w 5144"/>
              <a:gd name="T21" fmla="*/ 2147483647 h 694"/>
              <a:gd name="T22" fmla="*/ 2147483647 w 5144"/>
              <a:gd name="T23" fmla="*/ 2147483647 h 694"/>
              <a:gd name="T24" fmla="*/ 2147483647 w 5144"/>
              <a:gd name="T25" fmla="*/ 0 h 694"/>
              <a:gd name="T26" fmla="*/ 2147483647 w 5144"/>
              <a:gd name="T27" fmla="*/ 2147483647 h 694"/>
              <a:gd name="T28" fmla="*/ 2147483647 w 5144"/>
              <a:gd name="T29" fmla="*/ 2147483647 h 694"/>
              <a:gd name="T30" fmla="*/ 2147483647 w 5144"/>
              <a:gd name="T31" fmla="*/ 2147483647 h 694"/>
              <a:gd name="T32" fmla="*/ 2147483647 w 5144"/>
              <a:gd name="T33" fmla="*/ 2147483647 h 694"/>
              <a:gd name="T34" fmla="*/ 2147483647 w 5144"/>
              <a:gd name="T35" fmla="*/ 2147483647 h 694"/>
              <a:gd name="T36" fmla="*/ 2147483647 w 5144"/>
              <a:gd name="T37" fmla="*/ 2147483647 h 694"/>
              <a:gd name="T38" fmla="*/ 2147483647 w 5144"/>
              <a:gd name="T39" fmla="*/ 2147483647 h 694"/>
              <a:gd name="T40" fmla="*/ 2147483647 w 5144"/>
              <a:gd name="T41" fmla="*/ 2147483647 h 694"/>
              <a:gd name="T42" fmla="*/ 2147483647 w 5144"/>
              <a:gd name="T43" fmla="*/ 2147483647 h 694"/>
              <a:gd name="T44" fmla="*/ 2147483647 w 5144"/>
              <a:gd name="T45" fmla="*/ 2147483647 h 694"/>
              <a:gd name="T46" fmla="*/ 2147483647 w 5144"/>
              <a:gd name="T47" fmla="*/ 2147483647 h 694"/>
              <a:gd name="T48" fmla="*/ 2147483647 w 5144"/>
              <a:gd name="T49" fmla="*/ 2147483647 h 694"/>
              <a:gd name="T50" fmla="*/ 2147483647 w 5144"/>
              <a:gd name="T51" fmla="*/ 2147483647 h 694"/>
              <a:gd name="T52" fmla="*/ 2147483647 w 5144"/>
              <a:gd name="T53" fmla="*/ 2147483647 h 694"/>
              <a:gd name="T54" fmla="*/ 2147483647 w 5144"/>
              <a:gd name="T55" fmla="*/ 2147483647 h 694"/>
              <a:gd name="T56" fmla="*/ 2147483647 w 5144"/>
              <a:gd name="T57" fmla="*/ 2147483647 h 694"/>
              <a:gd name="T58" fmla="*/ 2147483647 w 5144"/>
              <a:gd name="T59" fmla="*/ 2147483647 h 694"/>
              <a:gd name="T60" fmla="*/ 2147483647 w 5144"/>
              <a:gd name="T61" fmla="*/ 2147483647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2147483647 h 584"/>
              <a:gd name="T2" fmla="*/ 0 w 3112"/>
              <a:gd name="T3" fmla="*/ 2147483647 h 584"/>
              <a:gd name="T4" fmla="*/ 2147483647 w 3112"/>
              <a:gd name="T5" fmla="*/ 2147483647 h 584"/>
              <a:gd name="T6" fmla="*/ 2147483647 w 3112"/>
              <a:gd name="T7" fmla="*/ 2147483647 h 584"/>
              <a:gd name="T8" fmla="*/ 2147483647 w 3112"/>
              <a:gd name="T9" fmla="*/ 2147483647 h 584"/>
              <a:gd name="T10" fmla="*/ 2147483647 w 3112"/>
              <a:gd name="T11" fmla="*/ 2147483647 h 584"/>
              <a:gd name="T12" fmla="*/ 2147483647 w 3112"/>
              <a:gd name="T13" fmla="*/ 2147483647 h 584"/>
              <a:gd name="T14" fmla="*/ 2147483647 w 3112"/>
              <a:gd name="T15" fmla="*/ 2147483647 h 584"/>
              <a:gd name="T16" fmla="*/ 2147483647 w 3112"/>
              <a:gd name="T17" fmla="*/ 2147483647 h 584"/>
              <a:gd name="T18" fmla="*/ 2147483647 w 3112"/>
              <a:gd name="T19" fmla="*/ 2147483647 h 584"/>
              <a:gd name="T20" fmla="*/ 2147483647 w 3112"/>
              <a:gd name="T21" fmla="*/ 2147483647 h 584"/>
              <a:gd name="T22" fmla="*/ 2147483647 w 3112"/>
              <a:gd name="T23" fmla="*/ 2147483647 h 584"/>
              <a:gd name="T24" fmla="*/ 2147483647 w 3112"/>
              <a:gd name="T25" fmla="*/ 2147483647 h 584"/>
              <a:gd name="T26" fmla="*/ 2147483647 w 3112"/>
              <a:gd name="T27" fmla="*/ 2147483647 h 584"/>
              <a:gd name="T28" fmla="*/ 2147483647 w 3112"/>
              <a:gd name="T29" fmla="*/ 2147483647 h 584"/>
              <a:gd name="T30" fmla="*/ 2147483647 w 3112"/>
              <a:gd name="T31" fmla="*/ 2147483647 h 584"/>
              <a:gd name="T32" fmla="*/ 2147483647 w 3112"/>
              <a:gd name="T33" fmla="*/ 2147483647 h 584"/>
              <a:gd name="T34" fmla="*/ 2147483647 w 3112"/>
              <a:gd name="T35" fmla="*/ 2147483647 h 584"/>
              <a:gd name="T36" fmla="*/ 2147483647 w 3112"/>
              <a:gd name="T37" fmla="*/ 2147483647 h 584"/>
              <a:gd name="T38" fmla="*/ 2147483647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7 w 8196"/>
              <a:gd name="T1" fmla="*/ 2147483647 h 1192"/>
              <a:gd name="T2" fmla="*/ 2147483647 w 8196"/>
              <a:gd name="T3" fmla="*/ 2147483647 h 1192"/>
              <a:gd name="T4" fmla="*/ 2147483647 w 8196"/>
              <a:gd name="T5" fmla="*/ 2147483647 h 1192"/>
              <a:gd name="T6" fmla="*/ 2147483647 w 8196"/>
              <a:gd name="T7" fmla="*/ 2147483647 h 1192"/>
              <a:gd name="T8" fmla="*/ 2147483647 w 8196"/>
              <a:gd name="T9" fmla="*/ 2147483647 h 1192"/>
              <a:gd name="T10" fmla="*/ 2147483647 w 8196"/>
              <a:gd name="T11" fmla="*/ 2147483647 h 1192"/>
              <a:gd name="T12" fmla="*/ 2147483647 w 8196"/>
              <a:gd name="T13" fmla="*/ 2147483647 h 1192"/>
              <a:gd name="T14" fmla="*/ 2147483647 w 8196"/>
              <a:gd name="T15" fmla="*/ 2147483647 h 1192"/>
              <a:gd name="T16" fmla="*/ 2147483647 w 8196"/>
              <a:gd name="T17" fmla="*/ 2147483647 h 1192"/>
              <a:gd name="T18" fmla="*/ 2147483647 w 8196"/>
              <a:gd name="T19" fmla="*/ 2147483647 h 1192"/>
              <a:gd name="T20" fmla="*/ 2147483647 w 8196"/>
              <a:gd name="T21" fmla="*/ 2147483647 h 1192"/>
              <a:gd name="T22" fmla="*/ 2147483647 w 8196"/>
              <a:gd name="T23" fmla="*/ 2147483647 h 1192"/>
              <a:gd name="T24" fmla="*/ 2147483647 w 8196"/>
              <a:gd name="T25" fmla="*/ 2147483647 h 1192"/>
              <a:gd name="T26" fmla="*/ 2147483647 w 8196"/>
              <a:gd name="T27" fmla="*/ 2147483647 h 1192"/>
              <a:gd name="T28" fmla="*/ 2147483647 w 8196"/>
              <a:gd name="T29" fmla="*/ 2147483647 h 1192"/>
              <a:gd name="T30" fmla="*/ 2147483647 w 8196"/>
              <a:gd name="T31" fmla="*/ 2147483647 h 1192"/>
              <a:gd name="T32" fmla="*/ 2147483647 w 8196"/>
              <a:gd name="T33" fmla="*/ 2147483647 h 1192"/>
              <a:gd name="T34" fmla="*/ 2147483647 w 8196"/>
              <a:gd name="T35" fmla="*/ 2147483647 h 1192"/>
              <a:gd name="T36" fmla="*/ 2147483647 w 8196"/>
              <a:gd name="T37" fmla="*/ 2147483647 h 1192"/>
              <a:gd name="T38" fmla="*/ 2147483647 w 8196"/>
              <a:gd name="T39" fmla="*/ 2147483647 h 1192"/>
              <a:gd name="T40" fmla="*/ 2147483647 w 8196"/>
              <a:gd name="T41" fmla="*/ 2147483647 h 1192"/>
              <a:gd name="T42" fmla="*/ 2147483647 w 8196"/>
              <a:gd name="T43" fmla="*/ 2147483647 h 1192"/>
              <a:gd name="T44" fmla="*/ 2147483647 w 8196"/>
              <a:gd name="T45" fmla="*/ 0 h 1192"/>
              <a:gd name="T46" fmla="*/ 2147483647 w 8196"/>
              <a:gd name="T47" fmla="*/ 2147483647 h 1192"/>
              <a:gd name="T48" fmla="*/ 2147483647 w 8196"/>
              <a:gd name="T49" fmla="*/ 2147483647 h 1192"/>
              <a:gd name="T50" fmla="*/ 2147483647 w 8196"/>
              <a:gd name="T51" fmla="*/ 2147483647 h 1192"/>
              <a:gd name="T52" fmla="*/ 2147483647 w 8196"/>
              <a:gd name="T53" fmla="*/ 2147483647 h 1192"/>
              <a:gd name="T54" fmla="*/ 2147483647 w 8196"/>
              <a:gd name="T55" fmla="*/ 2147483647 h 1192"/>
              <a:gd name="T56" fmla="*/ 2147483647 w 8196"/>
              <a:gd name="T57" fmla="*/ 2147483647 h 1192"/>
              <a:gd name="T58" fmla="*/ 2147483647 w 8196"/>
              <a:gd name="T59" fmla="*/ 2147483647 h 1192"/>
              <a:gd name="T60" fmla="*/ 2147483647 w 8196"/>
              <a:gd name="T61" fmla="*/ 2147483647 h 1192"/>
              <a:gd name="T62" fmla="*/ 0 w 8196"/>
              <a:gd name="T63" fmla="*/ 2147483647 h 1192"/>
              <a:gd name="T64" fmla="*/ 2147483647 w 8196"/>
              <a:gd name="T65" fmla="*/ 2147483647 h 1192"/>
              <a:gd name="T66" fmla="*/ 2147483647 w 8196"/>
              <a:gd name="T67" fmla="*/ 2147483647 h 1192"/>
              <a:gd name="T68" fmla="*/ 2147483647 w 8196"/>
              <a:gd name="T69" fmla="*/ 2147483647 h 1192"/>
              <a:gd name="T70" fmla="*/ 2147483647 w 8196"/>
              <a:gd name="T71" fmla="*/ 2147483647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4F70C-CF43-4EB0-B443-FB3633E34943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204DA-8974-4472-B9C5-DB6197A1DBE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9048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C7915-ECD1-4FB1-B6E9-F03B125B173E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8FDB6-DE21-4479-9FC5-F6B24D1CF61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3742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196B6-6A0C-42A2-92F9-5A4BFB715882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60060-FFEB-45DF-A041-7C0B3425C8D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2095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855B1-83D1-4C18-81D1-84448D57747A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E5434-B7E4-4191-B9F3-CE030381287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8840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B9ECD-29FC-4094-9141-D5C8D29325C8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AC830-C669-4EE3-BC7C-B7C4D554EF9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3849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C6EE5-5BAC-477F-A2F5-D366AD06B263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43262-C5C3-4FDC-B076-9C5A0AE3A37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3296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51D52-0716-403C-980C-33DD00A7C43F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6B94D-120E-4817-9ECD-8DDC02173C4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5049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96788-2CB8-4BBE-A168-A5C7F2574AB8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AA5E5-B52E-4D9A-BF49-E92E1A6FE36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6350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811E1-A1AE-4DEF-B722-8CC3CF84ADD9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A58AD-2CB9-47A8-95BA-4EF0B4F4EEF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9575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40C8C-E92C-4E93-ADAC-35DDCA119DF1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764F2-C089-4FFE-9432-83F641A0A3D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553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033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4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5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6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 useBgFill="1">
          <p:nvSpPr>
            <p:cNvPr id="1037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  <a:endParaRPr lang="en-US" altLang="zh-T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新細明體" pitchFamily="18" charset="-120"/>
              </a:defRPr>
            </a:lvl1pPr>
          </a:lstStyle>
          <a:p>
            <a:pPr>
              <a:defRPr/>
            </a:pPr>
            <a:fld id="{BDD433D3-79C5-460B-8CD6-0CF8DBA7FE35}" type="datetime1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新細明體" pitchFamily="18" charset="-120"/>
              </a:defRPr>
            </a:lvl1pPr>
          </a:lstStyle>
          <a:p>
            <a:pPr>
              <a:defRPr/>
            </a:pPr>
            <a:fld id="{E71A994E-49C4-42AF-96CA-FDF4DD9C143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1" r:id="rId2"/>
    <p:sldLayoutId id="2147483938" r:id="rId3"/>
    <p:sldLayoutId id="2147483932" r:id="rId4"/>
    <p:sldLayoutId id="2147483933" r:id="rId5"/>
    <p:sldLayoutId id="2147483934" r:id="rId6"/>
    <p:sldLayoutId id="2147483939" r:id="rId7"/>
    <p:sldLayoutId id="2147483940" r:id="rId8"/>
    <p:sldLayoutId id="2147483941" r:id="rId9"/>
    <p:sldLayoutId id="2147483935" r:id="rId10"/>
    <p:sldLayoutId id="2147483942" r:id="rId11"/>
    <p:sldLayoutId id="214748393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  <a:ea typeface="微軟正黑體" pitchFamily="34" charset="-12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>
            <a:extLst>
              <a:ext uri="{FF2B5EF4-FFF2-40B4-BE49-F238E27FC236}">
                <a16:creationId xmlns:a16="http://schemas.microsoft.com/office/drawing/2014/main" id="{0BF1C182-6B8F-4678-888C-5AD16E1289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361381"/>
            <a:ext cx="7772400" cy="1779587"/>
          </a:xfrm>
        </p:spPr>
        <p:txBody>
          <a:bodyPr/>
          <a:lstStyle/>
          <a:p>
            <a:pPr eaLnBrk="1" hangingPunct="1"/>
            <a:r>
              <a:rPr lang="zh-TW" altLang="zh-TW" b="1" dirty="0"/>
              <a:t>氧化碴</a:t>
            </a:r>
            <a:r>
              <a:rPr lang="zh-TW" altLang="en-US" b="1" dirty="0"/>
              <a:t>再利用規定</a:t>
            </a:r>
            <a:br>
              <a:rPr lang="en-US" altLang="zh-TW" b="1" dirty="0"/>
            </a:br>
            <a:r>
              <a:rPr lang="zh-TW" altLang="en-US" b="1" dirty="0"/>
              <a:t>及</a:t>
            </a:r>
            <a:r>
              <a:rPr lang="zh-TW" altLang="zh-TW" b="1" dirty="0"/>
              <a:t>品質管制</a:t>
            </a:r>
            <a:endParaRPr lang="zh-TW" altLang="en-US" b="1" dirty="0"/>
          </a:p>
        </p:txBody>
      </p:sp>
      <p:sp>
        <p:nvSpPr>
          <p:cNvPr id="8195" name="副標題 2">
            <a:extLst>
              <a:ext uri="{FF2B5EF4-FFF2-40B4-BE49-F238E27FC236}">
                <a16:creationId xmlns:a16="http://schemas.microsoft.com/office/drawing/2014/main" id="{DC711A15-75B7-43E0-8920-C0F2841B6A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4450" y="3786188"/>
            <a:ext cx="6400800" cy="14732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endParaRPr lang="zh-TW" altLang="en-US" sz="2400" b="1" dirty="0"/>
          </a:p>
          <a:p>
            <a:pPr eaLnBrk="1" hangingPunct="1">
              <a:defRPr/>
            </a:pPr>
            <a:r>
              <a:rPr lang="zh-TW" altLang="en-US" sz="2400" b="1" dirty="0"/>
              <a:t>皓勝工業股份有限公司　凌宇康</a:t>
            </a:r>
          </a:p>
          <a:p>
            <a:pPr eaLnBrk="1" hangingPunct="1">
              <a:defRPr/>
            </a:pPr>
            <a:r>
              <a:rPr lang="en-US" altLang="zh-TW" sz="2400" b="1" dirty="0"/>
              <a:t>2020/04/23</a:t>
            </a:r>
          </a:p>
        </p:txBody>
      </p:sp>
    </p:spTree>
    <p:extLst>
      <p:ext uri="{BB962C8B-B14F-4D97-AF65-F5344CB8AC3E}">
        <p14:creationId xmlns:p14="http://schemas.microsoft.com/office/powerpoint/2010/main" val="2501279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內容版面配置區 1"/>
          <p:cNvSpPr>
            <a:spLocks noGrp="1"/>
          </p:cNvSpPr>
          <p:nvPr>
            <p:ph idx="1"/>
          </p:nvPr>
        </p:nvSpPr>
        <p:spPr>
          <a:xfrm>
            <a:off x="871200" y="2674800"/>
            <a:ext cx="7408862" cy="3697157"/>
          </a:xfrm>
        </p:spPr>
        <p:txBody>
          <a:bodyPr/>
          <a:lstStyle/>
          <a:p>
            <a:pPr>
              <a:spcBef>
                <a:spcPts val="0"/>
              </a:spcBef>
              <a:buFont typeface="Wingdings" pitchFamily="2" charset="2"/>
              <a:buChar char="n"/>
            </a:pP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氧化碴再利用規定</a:t>
            </a:r>
            <a:endParaRPr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環境面、工程面、管理面</a:t>
            </a:r>
            <a:endParaRPr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相關國家標準、法規及施工綱要規範</a:t>
            </a:r>
            <a:endParaRPr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法規依據</a:t>
            </a:r>
            <a:endParaRPr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流向管理</a:t>
            </a:r>
            <a:endParaRPr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>
              <a:spcBef>
                <a:spcPts val="0"/>
              </a:spcBef>
              <a:buFont typeface="Wingdings" pitchFamily="2" charset="2"/>
              <a:buChar char="n"/>
            </a:pP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氧化碴品質管制</a:t>
            </a:r>
            <a:endParaRPr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氧化碴原料進料品管作為</a:t>
            </a:r>
            <a:endParaRPr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氧化碴產品出料品管作為</a:t>
            </a:r>
            <a:endParaRPr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024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簡報大綱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ctrTitle"/>
          </p:nvPr>
        </p:nvSpPr>
        <p:spPr>
          <a:xfrm>
            <a:off x="714348" y="2000240"/>
            <a:ext cx="7772400" cy="1289057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4800" b="1" dirty="0">
                <a:solidFill>
                  <a:schemeClr val="bg1"/>
                </a:solidFill>
              </a:rPr>
              <a:t>氧化碴再利用規定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ER\Desktop\1113-2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5750" y="2603500"/>
            <a:ext cx="8572500" cy="3897313"/>
          </a:xfrm>
        </p:spPr>
      </p:pic>
      <p:sp>
        <p:nvSpPr>
          <p:cNvPr id="27651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500" b="1" dirty="0">
                <a:solidFill>
                  <a:schemeClr val="bg1"/>
                </a:solidFill>
              </a:rPr>
              <a:t>環境面、工程面、管理面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F0B586-4EE0-401B-98DA-4DD381FF58F4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2143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內容版面配置區 1"/>
          <p:cNvSpPr>
            <a:spLocks noGrp="1"/>
          </p:cNvSpPr>
          <p:nvPr>
            <p:ph idx="1"/>
          </p:nvPr>
        </p:nvSpPr>
        <p:spPr>
          <a:xfrm>
            <a:off x="871200" y="2674800"/>
            <a:ext cx="7408800" cy="3857652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zh-TW" dirty="0"/>
              <a:t>國家標準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zh-TW" dirty="0"/>
              <a:t>CNS15309</a:t>
            </a:r>
            <a:r>
              <a:rPr lang="zh-TW" altLang="zh-TW" dirty="0"/>
              <a:t>　瀝青鋪面混合料用細粒料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zh-TW" dirty="0"/>
              <a:t>CNS15310</a:t>
            </a:r>
            <a:r>
              <a:rPr lang="zh-TW" altLang="zh-TW" dirty="0"/>
              <a:t>　瀝青鋪面混合料用鋼爐碴粒料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zh-TW" dirty="0"/>
              <a:t>CNS15311</a:t>
            </a:r>
            <a:r>
              <a:rPr lang="zh-TW" altLang="zh-TW" dirty="0"/>
              <a:t>　粒料受水合作用之潛在膨脹試驗法</a:t>
            </a:r>
          </a:p>
          <a:p>
            <a:pPr>
              <a:buFont typeface="Wingdings" panose="05000000000000000000" pitchFamily="2" charset="2"/>
              <a:buChar char="n"/>
            </a:pPr>
            <a:r>
              <a:rPr lang="zh-TW" altLang="zh-TW" dirty="0"/>
              <a:t>環保法規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zh-TW" dirty="0"/>
              <a:t>廢棄物清理法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zh-TW" dirty="0"/>
              <a:t>經濟部事業廢棄物再利用管理辦法</a:t>
            </a:r>
          </a:p>
        </p:txBody>
      </p:sp>
      <p:sp>
        <p:nvSpPr>
          <p:cNvPr id="1536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相關國家標準、法規及施工綱要規範</a:t>
            </a:r>
            <a:r>
              <a:rPr lang="en-US" altLang="zh-TW" sz="3500" b="1" dirty="0"/>
              <a:t>(1/2)</a:t>
            </a:r>
            <a:endParaRPr lang="zh-TW" altLang="en-US" sz="3500" b="1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0772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內容版面配置區 1"/>
          <p:cNvSpPr>
            <a:spLocks noGrp="1"/>
          </p:cNvSpPr>
          <p:nvPr>
            <p:ph idx="1"/>
          </p:nvPr>
        </p:nvSpPr>
        <p:spPr>
          <a:xfrm>
            <a:off x="871200" y="2674800"/>
            <a:ext cx="7408800" cy="3857652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zh-TW" dirty="0"/>
              <a:t>施工綱要規範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zh-TW" dirty="0"/>
              <a:t>第</a:t>
            </a:r>
            <a:r>
              <a:rPr lang="en-US" altLang="zh-TW" dirty="0"/>
              <a:t>02741</a:t>
            </a:r>
            <a:r>
              <a:rPr lang="zh-TW" altLang="zh-TW" dirty="0"/>
              <a:t>章瀝青混凝土之一般要求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zh-TW" dirty="0"/>
              <a:t>第</a:t>
            </a:r>
            <a:r>
              <a:rPr lang="en-US" altLang="zh-TW" dirty="0"/>
              <a:t>02742</a:t>
            </a:r>
            <a:r>
              <a:rPr lang="zh-TW" altLang="zh-TW" dirty="0"/>
              <a:t>章瀝青混凝土鋪面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使用手冊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氧化碴應用於瀝青混凝土鋪面使用手冊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氧化碴應用於控制性低強度回填材料使用手冊</a:t>
            </a:r>
            <a:r>
              <a:rPr lang="en-US" altLang="zh-TW" dirty="0"/>
              <a:t>(</a:t>
            </a:r>
            <a:r>
              <a:rPr lang="zh-TW" altLang="en-US" dirty="0"/>
              <a:t>審查中</a:t>
            </a:r>
            <a:r>
              <a:rPr lang="en-US" altLang="zh-TW" dirty="0"/>
              <a:t>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轉爐石應用於瀝青混凝土鋪面使用手冊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轉爐石海事工程使用手冊</a:t>
            </a:r>
            <a:endParaRPr lang="zh-TW" altLang="zh-TW" dirty="0"/>
          </a:p>
        </p:txBody>
      </p:sp>
      <p:sp>
        <p:nvSpPr>
          <p:cNvPr id="1536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相關國家標準、法規及施工綱要規範</a:t>
            </a:r>
            <a:r>
              <a:rPr lang="en-US" altLang="zh-TW" sz="3500" b="1" dirty="0"/>
              <a:t>(2/2)</a:t>
            </a:r>
            <a:endParaRPr lang="zh-TW" altLang="en-US" sz="3500" b="1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386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13" t="20078" r="24761" b="10222"/>
          <a:stretch/>
        </p:blipFill>
        <p:spPr bwMode="auto">
          <a:xfrm>
            <a:off x="1043608" y="2564904"/>
            <a:ext cx="7001842" cy="4271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法規依據</a:t>
            </a:r>
            <a:r>
              <a:rPr lang="en-US" altLang="zh-TW" sz="3500" b="1" dirty="0"/>
              <a:t>(1/3)</a:t>
            </a:r>
            <a:endParaRPr lang="zh-TW" altLang="en-US" sz="35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7378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內容版面配置區 1"/>
          <p:cNvSpPr>
            <a:spLocks noGrp="1"/>
          </p:cNvSpPr>
          <p:nvPr>
            <p:ph idx="1"/>
          </p:nvPr>
        </p:nvSpPr>
        <p:spPr>
          <a:xfrm>
            <a:off x="928662" y="2571744"/>
            <a:ext cx="7408862" cy="3451225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鋼質粒料顧名思義，係煉鋼事業於煉鋼製程產出之副產物或事業廢棄物。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依廢棄物清理法第</a:t>
            </a:r>
            <a:r>
              <a:rPr lang="en-US" altLang="zh-TW" dirty="0"/>
              <a:t>31</a:t>
            </a:r>
            <a:r>
              <a:rPr lang="zh-TW" altLang="en-US" dirty="0"/>
              <a:t>條第</a:t>
            </a:r>
            <a:r>
              <a:rPr lang="en-US" altLang="zh-TW" dirty="0"/>
              <a:t>1</a:t>
            </a:r>
            <a:r>
              <a:rPr lang="zh-TW" altLang="en-US" dirty="0"/>
              <a:t>項第</a:t>
            </a:r>
            <a:r>
              <a:rPr lang="en-US" altLang="zh-TW" dirty="0"/>
              <a:t>1</a:t>
            </a:r>
            <a:r>
              <a:rPr lang="zh-TW" altLang="en-US" dirty="0"/>
              <a:t>款，煉鋼事業必須將產出之爐碴（石）相關資訊載明於地方環保主管機關核定之</a:t>
            </a:r>
            <a:r>
              <a:rPr lang="zh-TW" altLang="en-US" dirty="0">
                <a:latin typeface="微軟正黑體"/>
                <a:ea typeface="微軟正黑體"/>
              </a:rPr>
              <a:t>「事業廢棄物清理計畫書」。</a:t>
            </a:r>
            <a:endParaRPr lang="en-US" altLang="zh-TW" dirty="0">
              <a:latin typeface="微軟正黑體"/>
              <a:ea typeface="微軟正黑體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轉爐石屬於產品；電弧爐碴屬於事業廢棄物。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中鋼（含中龍）等一貫化煉鋼廠產出轉爐石。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東和、豐興等電弧爐煉鋼廠產出氧化碴、還原碴。</a:t>
            </a:r>
            <a:endParaRPr lang="en-US" altLang="zh-TW" dirty="0"/>
          </a:p>
        </p:txBody>
      </p:sp>
      <p:sp>
        <p:nvSpPr>
          <p:cNvPr id="12291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法規依據</a:t>
            </a:r>
            <a:r>
              <a:rPr lang="en-US" altLang="zh-TW" sz="3500" b="1" dirty="0"/>
              <a:t>(2/3)</a:t>
            </a:r>
            <a:endParaRPr lang="zh-TW" altLang="en-US" sz="3500" b="1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5250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內容版面配置區 1"/>
          <p:cNvSpPr>
            <a:spLocks noGrp="1"/>
          </p:cNvSpPr>
          <p:nvPr>
            <p:ph idx="1"/>
          </p:nvPr>
        </p:nvSpPr>
        <p:spPr>
          <a:xfrm>
            <a:off x="928662" y="2571744"/>
            <a:ext cx="7408862" cy="3451225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依廢棄物清理法第</a:t>
            </a:r>
            <a:r>
              <a:rPr lang="en-US" altLang="zh-TW" dirty="0"/>
              <a:t>39</a:t>
            </a:r>
            <a:r>
              <a:rPr lang="zh-TW" altLang="en-US" dirty="0"/>
              <a:t>條第</a:t>
            </a:r>
            <a:r>
              <a:rPr lang="en-US" altLang="zh-TW" dirty="0"/>
              <a:t>2</a:t>
            </a:r>
            <a:r>
              <a:rPr lang="zh-TW" altLang="en-US" dirty="0"/>
              <a:t>項，煉鋼事業之目的事業主管機關－經濟部，訂定</a:t>
            </a:r>
            <a:r>
              <a:rPr lang="zh-TW" altLang="en-US" dirty="0">
                <a:latin typeface="微軟正黑體"/>
              </a:rPr>
              <a:t>「經濟部事業廢棄物再利用管理辦法」。</a:t>
            </a:r>
            <a:endParaRPr lang="en-US" altLang="zh-TW" dirty="0">
              <a:latin typeface="微軟正黑體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>
                <a:latin typeface="微軟正黑體"/>
              </a:rPr>
              <a:t>電弧爐碴之氧化碴、還原碴，由經濟部列為「公告再利用」之事業廢棄物，凡經檢核通過擁有對應廢棄物代碼之再利用機構，可收受並進行再利用。</a:t>
            </a:r>
            <a:endParaRPr lang="en-US" altLang="zh-TW" dirty="0"/>
          </a:p>
        </p:txBody>
      </p:sp>
      <p:sp>
        <p:nvSpPr>
          <p:cNvPr id="12291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法規依據</a:t>
            </a:r>
            <a:r>
              <a:rPr lang="en-US" altLang="zh-TW" sz="3500" b="1" dirty="0"/>
              <a:t>(3/3)</a:t>
            </a:r>
            <a:endParaRPr lang="zh-TW" altLang="en-US" sz="3500" b="1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0597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再利用用途：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水泥原料、瀝青混凝土（粒料）原料、管溝回填用控制性低強度回填材料（粒料）原料、鋪面工程（道路、人行道、貨櫃場或停車場）之基層或底層級配粒料原料、紐澤西護欄原料，或經高壓蒸氣處理後作為非構造物用預拌混凝土（粒料）原料、水泥製品用粒料原料或混凝土（地）磚、空心磚、水泥瓦、水泥板、緣石、混凝土管、人孔、溝蓋之原料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各用途之管理方式不同。</a:t>
            </a:r>
            <a:endParaRPr lang="en-US" altLang="zh-TW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流向管理</a:t>
            </a:r>
            <a:r>
              <a:rPr lang="en-US" altLang="zh-TW" sz="3500" b="1" dirty="0"/>
              <a:t>(1/4)</a:t>
            </a:r>
            <a:endParaRPr lang="zh-TW" altLang="en-US" sz="35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38480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再利用機構資格：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依法辦理工廠登記或符合免辦理登記規定之工廠，其產品至少為下列之一項：水泥、瀝青混凝土（粒料）、控制性低強度回填材料（粒料）、鋪面工程之基層或底層級配粒料、紐澤西護欄、非構造物用預拌混凝土（粒料）、水泥製品用粒料、或混凝土（地）磚、空心磚、水泥瓦、水泥板、緣石、混凝土管、人孔、溝蓋之原料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應留意氧化碴再利用產品符合再利用用途、機構資格。</a:t>
            </a:r>
            <a:endParaRPr lang="en-US" altLang="zh-TW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流向管理</a:t>
            </a:r>
            <a:r>
              <a:rPr lang="en-US" altLang="zh-TW" sz="3500" b="1" dirty="0"/>
              <a:t>(2/4)</a:t>
            </a:r>
            <a:endParaRPr lang="zh-TW" altLang="en-US" sz="35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5965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銷售對象：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瀝青混凝土粒料產品銷售對象以瀝青混凝土廠為限。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控制性低強度回填材料用粒料不得轉售予其他法人。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於再利用產品銷售對象所產製之</a:t>
            </a:r>
            <a:r>
              <a:rPr lang="en-US" altLang="zh-TW" dirty="0"/>
              <a:t>AC/CLSM</a:t>
            </a:r>
            <a:r>
              <a:rPr lang="zh-TW" altLang="en-US" dirty="0"/>
              <a:t>產品出廠後</a:t>
            </a:r>
            <a:r>
              <a:rPr lang="en-US" altLang="zh-TW" dirty="0">
                <a:solidFill>
                  <a:srgbClr val="FF0000"/>
                </a:solidFill>
              </a:rPr>
              <a:t>10</a:t>
            </a:r>
            <a:r>
              <a:rPr lang="zh-TW" altLang="en-US" dirty="0">
                <a:solidFill>
                  <a:srgbClr val="FF0000"/>
                </a:solidFill>
              </a:rPr>
              <a:t>日內</a:t>
            </a:r>
            <a:r>
              <a:rPr lang="zh-TW" altLang="en-US" dirty="0"/>
              <a:t>，以書面方式向產品所使用氧化碴之產源事業、當地及其產品使用地點之環保主管機關及經濟部，提報該批再利用產品之產源事業、產品使用對象、使用量、庫存量及產品之產生量、銷售對象、出廠時間、銷售量、工程名稱、使用地點與範圍相關資料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工業局隨時稽核，確保</a:t>
            </a:r>
            <a:r>
              <a:rPr lang="zh-TW" altLang="en-US" dirty="0">
                <a:latin typeface="微軟正黑體"/>
                <a:ea typeface="微軟正黑體"/>
              </a:rPr>
              <a:t>「</a:t>
            </a:r>
            <a:r>
              <a:rPr lang="zh-TW" altLang="en-US" dirty="0"/>
              <a:t>一噸都不可以少</a:t>
            </a:r>
            <a:r>
              <a:rPr lang="zh-TW" altLang="en-US" dirty="0">
                <a:latin typeface="微軟正黑體"/>
                <a:ea typeface="微軟正黑體"/>
              </a:rPr>
              <a:t>」。</a:t>
            </a:r>
            <a:endParaRPr lang="en-US" altLang="zh-TW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流向管理</a:t>
            </a:r>
            <a:r>
              <a:rPr lang="en-US" altLang="zh-TW" sz="3500" b="1" dirty="0"/>
              <a:t>(3/4)</a:t>
            </a:r>
            <a:endParaRPr lang="zh-TW" altLang="en-US" sz="35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6075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n"/>
            </a:pPr>
            <a:r>
              <a:rPr lang="zh-TW" altLang="en-US" dirty="0"/>
              <a:t>特殊規定：</a:t>
            </a:r>
            <a:endParaRPr lang="en-US" altLang="zh-TW" dirty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zh-TW" altLang="en-US" dirty="0"/>
              <a:t>經破碎、磁選及篩分之產出物應至少每月委託檢測機構採樣，並依</a:t>
            </a:r>
            <a:r>
              <a:rPr lang="en-US" altLang="zh-TW" dirty="0"/>
              <a:t>CNS15311</a:t>
            </a:r>
            <a:r>
              <a:rPr lang="zh-TW" altLang="en-US" dirty="0"/>
              <a:t>粒料受水合作用之潛在膨脹試驗法檢測一次，經檢測之</a:t>
            </a:r>
            <a:r>
              <a:rPr lang="en-US" altLang="zh-TW" dirty="0"/>
              <a:t>7</a:t>
            </a:r>
            <a:r>
              <a:rPr lang="zh-TW" altLang="en-US" dirty="0"/>
              <a:t>天膨脹量未超過</a:t>
            </a:r>
            <a:r>
              <a:rPr lang="en-US" altLang="zh-TW" dirty="0"/>
              <a:t>0.5%</a:t>
            </a:r>
            <a:r>
              <a:rPr lang="zh-TW" altLang="en-US" dirty="0"/>
              <a:t>者，始得進行再利用。連續</a:t>
            </a:r>
            <a:r>
              <a:rPr lang="en-US" altLang="zh-TW" dirty="0"/>
              <a:t>3</a:t>
            </a:r>
            <a:r>
              <a:rPr lang="zh-TW" altLang="en-US" dirty="0"/>
              <a:t>個月之膨脹量檢測結果符合規定者，得每半年至少檢測一次。</a:t>
            </a:r>
            <a:endParaRPr lang="en-US" altLang="zh-TW" dirty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zh-TW" altLang="en-US" dirty="0"/>
              <a:t>再利用用途產品貯存量超過該再利用用途產品前</a:t>
            </a:r>
            <a:r>
              <a:rPr lang="en-US" altLang="zh-TW" dirty="0"/>
              <a:t>6</a:t>
            </a:r>
            <a:r>
              <a:rPr lang="zh-TW" altLang="en-US" dirty="0"/>
              <a:t>個月之累積銷售量時，應停止收受廢棄物進廠再利用。</a:t>
            </a:r>
            <a:endParaRPr lang="en-US" altLang="zh-TW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流向管理</a:t>
            </a:r>
            <a:r>
              <a:rPr lang="en-US" altLang="zh-TW" sz="3500" b="1" dirty="0"/>
              <a:t>(4/4)</a:t>
            </a:r>
            <a:endParaRPr lang="zh-TW" altLang="en-US" sz="35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03963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ctrTitle"/>
          </p:nvPr>
        </p:nvSpPr>
        <p:spPr>
          <a:xfrm>
            <a:off x="714348" y="2000240"/>
            <a:ext cx="7772400" cy="1289057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4800" b="1" dirty="0">
                <a:solidFill>
                  <a:schemeClr val="bg1"/>
                </a:solidFill>
              </a:rPr>
              <a:t>氧化碴品質管制</a:t>
            </a:r>
          </a:p>
        </p:txBody>
      </p:sp>
    </p:spTree>
    <p:extLst>
      <p:ext uri="{BB962C8B-B14F-4D97-AF65-F5344CB8AC3E}">
        <p14:creationId xmlns:p14="http://schemas.microsoft.com/office/powerpoint/2010/main" val="10386663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品質管制意義：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設定品質標準，為達到此標準所使用的一切方法。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品質管制行動：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監視製程能力及其穩定性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衡量製程績效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降低製程變異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使製程最佳化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進行允收抽樣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發展並維持管制圖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品質管制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15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158851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慎選廠商：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拜訪產源事業鋼廠，瞭解現場管理模式，避免異物與氧化碴混合堆置。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索取例行性檢測報告（</a:t>
            </a:r>
            <a:r>
              <a:rPr lang="en-US" altLang="zh-TW" dirty="0"/>
              <a:t>pH</a:t>
            </a:r>
            <a:r>
              <a:rPr lang="zh-TW" altLang="en-US" dirty="0"/>
              <a:t>值、戴奧辛、</a:t>
            </a:r>
            <a:r>
              <a:rPr lang="en-US" altLang="zh-TW" dirty="0"/>
              <a:t>TCLP</a:t>
            </a:r>
            <a:r>
              <a:rPr lang="zh-TW" altLang="en-US" dirty="0"/>
              <a:t>），瞭解產源書件守規性。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選擇信譽良好之合法清運機構，確保清運作業正常。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進料判別：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確認重量－氧化碴比重較高，影響載運數量。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目視判別－不應混有粉狀或類似還原碴之物料。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對異常來料零容忍。</a:t>
            </a:r>
            <a:endParaRPr lang="en-US" altLang="zh-TW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氧化碴原料進料品管作為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62017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依據經濟部事業廢棄物再利用管理辦法，氧化碴再利用產品必須符合相關國家標準或其他規定。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相關</a:t>
            </a:r>
            <a:r>
              <a:rPr lang="en-US" altLang="zh-TW" dirty="0"/>
              <a:t>CNS</a:t>
            </a:r>
            <a:r>
              <a:rPr lang="zh-TW" altLang="en-US" dirty="0"/>
              <a:t>之檢測必須由</a:t>
            </a:r>
            <a:r>
              <a:rPr lang="en-US" altLang="zh-TW" dirty="0"/>
              <a:t>TAF</a:t>
            </a:r>
            <a:r>
              <a:rPr lang="zh-TW" altLang="en-US" dirty="0"/>
              <a:t>認證之實驗室執行。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該月有生產之再利用產品，該月至少應檢測一次。</a:t>
            </a:r>
            <a:endParaRPr lang="en-US" altLang="zh-TW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dirty="0"/>
              <a:t>每年</a:t>
            </a:r>
            <a:r>
              <a:rPr lang="en-US" altLang="zh-TW" dirty="0"/>
              <a:t>1/4/7/10</a:t>
            </a:r>
            <a:r>
              <a:rPr lang="zh-TW" altLang="en-US" dirty="0"/>
              <a:t>月將上一季檢測結果提報當地環保局與經濟部。</a:t>
            </a:r>
            <a:endParaRPr lang="en-US" altLang="zh-TW" dirty="0"/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環境面之品質管制，考量產源已有更嚴格之規定，係要求每年度至少一次之戴奧辛與</a:t>
            </a:r>
            <a:r>
              <a:rPr lang="en-US" altLang="zh-TW" dirty="0"/>
              <a:t>TCLP</a:t>
            </a:r>
            <a:r>
              <a:rPr lang="zh-TW" altLang="en-US" dirty="0"/>
              <a:t>檢測。</a:t>
            </a:r>
            <a:endParaRPr lang="en-US" altLang="zh-TW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氧化碴產品出料品管作為</a:t>
            </a:r>
            <a:r>
              <a:rPr lang="en-US" altLang="zh-TW" sz="3500" b="1" dirty="0"/>
              <a:t>(1/2)</a:t>
            </a:r>
            <a:endParaRPr lang="zh-TW" altLang="en-US" sz="35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98282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zh-TW" altLang="en-US" dirty="0"/>
              <a:t>依據工程主辦機關核定之</a:t>
            </a:r>
            <a:r>
              <a:rPr lang="zh-TW" altLang="en-US" dirty="0">
                <a:latin typeface="微軟正黑體"/>
                <a:ea typeface="微軟正黑體"/>
              </a:rPr>
              <a:t>「</a:t>
            </a:r>
            <a:r>
              <a:rPr lang="zh-TW" altLang="en-US" dirty="0"/>
              <a:t>供料計畫書</a:t>
            </a:r>
            <a:r>
              <a:rPr lang="zh-TW" altLang="en-US" dirty="0">
                <a:latin typeface="微軟正黑體"/>
                <a:ea typeface="微軟正黑體"/>
              </a:rPr>
              <a:t>」，辦理相關檢測。如有與再利用管理辦法重複之項目，亦可將檢測結果提送環保主管機關，視同每月檢測。</a:t>
            </a:r>
            <a:endParaRPr lang="en-US" altLang="zh-TW" dirty="0">
              <a:latin typeface="微軟正黑體"/>
              <a:ea typeface="微軟正黑體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>
                <a:latin typeface="微軟正黑體"/>
                <a:ea typeface="微軟正黑體"/>
              </a:rPr>
              <a:t>健全自主品管能力．保障實際出料之穩定性。</a:t>
            </a:r>
            <a:endParaRPr lang="en-US" altLang="zh-TW" dirty="0">
              <a:latin typeface="微軟正黑體"/>
              <a:ea typeface="微軟正黑體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>
                <a:latin typeface="微軟正黑體"/>
                <a:ea typeface="微軟正黑體"/>
              </a:rPr>
              <a:t>以氧化碴而言，物理、化學特性穩定，故環境與部分工程性質之檢測結果不易改變。</a:t>
            </a:r>
            <a:endParaRPr lang="en-US" altLang="zh-TW" dirty="0">
              <a:latin typeface="微軟正黑體"/>
              <a:ea typeface="微軟正黑體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TW" altLang="en-US" dirty="0">
                <a:latin typeface="微軟正黑體"/>
                <a:ea typeface="微軟正黑體"/>
              </a:rPr>
              <a:t>惟篩分、磁選、破碎過程中，應以品管手法定期與不定期反覆檢測，確保產品篩分析、級配曲線穩定。</a:t>
            </a:r>
            <a:endParaRPr lang="en-US" altLang="zh-TW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500" b="1" dirty="0"/>
              <a:t>氧化碴產品出料品管作為</a:t>
            </a:r>
            <a:r>
              <a:rPr lang="en-US" altLang="zh-TW" sz="3500" b="1" dirty="0"/>
              <a:t>(2/2)</a:t>
            </a:r>
            <a:endParaRPr lang="zh-TW" altLang="en-US" sz="35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4719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1"/>
          <p:cNvSpPr txBox="1">
            <a:spLocks/>
          </p:cNvSpPr>
          <p:nvPr/>
        </p:nvSpPr>
        <p:spPr bwMode="auto">
          <a:xfrm>
            <a:off x="214312" y="480996"/>
            <a:ext cx="864396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TW" altLang="en-US" sz="3500" b="1" dirty="0">
                <a:solidFill>
                  <a:schemeClr val="bg1"/>
                </a:solidFill>
                <a:latin typeface="+mj-ea"/>
                <a:ea typeface="+mj-ea"/>
              </a:rPr>
              <a:t>氧化碴浸水膨脹率檢測報告</a:t>
            </a:r>
            <a:endParaRPr lang="zh-TW" altLang="en-US" sz="3500" b="1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214422"/>
            <a:ext cx="3600000" cy="534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1214422"/>
            <a:ext cx="3600000" cy="5373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1"/>
          <p:cNvSpPr txBox="1">
            <a:spLocks/>
          </p:cNvSpPr>
          <p:nvPr/>
        </p:nvSpPr>
        <p:spPr bwMode="auto">
          <a:xfrm>
            <a:off x="214312" y="480996"/>
            <a:ext cx="864396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TW" altLang="en-US" sz="3500" b="1" dirty="0">
                <a:solidFill>
                  <a:schemeClr val="bg1"/>
                </a:solidFill>
                <a:latin typeface="+mj-ea"/>
                <a:ea typeface="+mj-ea"/>
              </a:rPr>
              <a:t>氧化碴</a:t>
            </a:r>
            <a:r>
              <a:rPr lang="en-US" sz="3500" b="1" dirty="0">
                <a:solidFill>
                  <a:schemeClr val="bg1"/>
                </a:solidFill>
                <a:latin typeface="+mj-ea"/>
                <a:ea typeface="+mj-ea"/>
              </a:rPr>
              <a:t>TCLP</a:t>
            </a:r>
            <a:r>
              <a:rPr lang="zh-TW" altLang="en-US" sz="3500" b="1" dirty="0">
                <a:solidFill>
                  <a:schemeClr val="bg1"/>
                </a:solidFill>
                <a:latin typeface="+mj-ea"/>
                <a:ea typeface="+mj-ea"/>
              </a:rPr>
              <a:t>及</a:t>
            </a:r>
            <a:r>
              <a:rPr lang="en-US" sz="3500" b="1" dirty="0">
                <a:solidFill>
                  <a:schemeClr val="bg1"/>
                </a:solidFill>
                <a:latin typeface="+mj-ea"/>
                <a:ea typeface="+mj-ea"/>
              </a:rPr>
              <a:t>pH</a:t>
            </a:r>
            <a:r>
              <a:rPr lang="zh-TW" altLang="en-US" sz="3500" b="1" dirty="0">
                <a:solidFill>
                  <a:schemeClr val="bg1"/>
                </a:solidFill>
                <a:latin typeface="+mj-ea"/>
                <a:ea typeface="+mj-ea"/>
              </a:rPr>
              <a:t>值檢測報告</a:t>
            </a:r>
            <a:endParaRPr lang="zh-TW" altLang="en-US" sz="3500" b="1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402397"/>
            <a:ext cx="3600000" cy="4955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1424619"/>
            <a:ext cx="3600000" cy="521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1"/>
          <p:cNvSpPr txBox="1">
            <a:spLocks/>
          </p:cNvSpPr>
          <p:nvPr/>
        </p:nvSpPr>
        <p:spPr bwMode="auto">
          <a:xfrm>
            <a:off x="214312" y="480996"/>
            <a:ext cx="864396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TW" altLang="en-US" sz="3500" b="1" dirty="0">
                <a:solidFill>
                  <a:schemeClr val="bg1"/>
                </a:solidFill>
                <a:latin typeface="+mj-ea"/>
                <a:ea typeface="+mj-ea"/>
              </a:rPr>
              <a:t>氧化碴戴奧辛檢測報告</a:t>
            </a:r>
            <a:endParaRPr lang="zh-TW" altLang="en-US" sz="3500" b="1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357298"/>
            <a:ext cx="3600000" cy="513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58214" y="1357298"/>
            <a:ext cx="3600000" cy="5152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1"/>
          <p:cNvSpPr txBox="1">
            <a:spLocks/>
          </p:cNvSpPr>
          <p:nvPr/>
        </p:nvSpPr>
        <p:spPr bwMode="auto">
          <a:xfrm>
            <a:off x="214312" y="480996"/>
            <a:ext cx="864396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TW" altLang="en-US" sz="3500" b="1" dirty="0">
                <a:solidFill>
                  <a:schemeClr val="bg1"/>
                </a:solidFill>
                <a:latin typeface="+mj-ea"/>
                <a:ea typeface="+mj-ea"/>
              </a:rPr>
              <a:t>氧化碴無輻射性檢測報告</a:t>
            </a:r>
            <a:endParaRPr lang="zh-TW" altLang="en-US" sz="3500" b="1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57950" y="1214422"/>
            <a:ext cx="3600000" cy="528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BE10C1-FBD3-41BC-8159-37508F43B8D6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標題 1"/>
          <p:cNvSpPr>
            <a:spLocks noGrp="1"/>
          </p:cNvSpPr>
          <p:nvPr>
            <p:ph type="ctrTitle"/>
          </p:nvPr>
        </p:nvSpPr>
        <p:spPr>
          <a:xfrm>
            <a:off x="685800" y="1978014"/>
            <a:ext cx="7772400" cy="116523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4800" b="1" dirty="0">
                <a:latin typeface="+mn-ea"/>
                <a:ea typeface="+mn-ea"/>
              </a:rPr>
              <a:t>謝謝您的參與並請指導</a:t>
            </a:r>
          </a:p>
        </p:txBody>
      </p:sp>
      <p:sp>
        <p:nvSpPr>
          <p:cNvPr id="44035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zh-TW" altLang="en-US" sz="2400" dirty="0">
                <a:latin typeface="+mn-ea"/>
              </a:rPr>
              <a:t>皓勝工業股份有限公司</a:t>
            </a:r>
            <a:endParaRPr lang="en-US" altLang="zh-TW" sz="2400" dirty="0">
              <a:latin typeface="+mn-ea"/>
            </a:endParaRPr>
          </a:p>
          <a:p>
            <a:pPr eaLnBrk="1" hangingPunct="1">
              <a:defRPr/>
            </a:pPr>
            <a:r>
              <a:rPr lang="zh-TW" altLang="en-US" sz="2400" dirty="0">
                <a:latin typeface="+mn-ea"/>
              </a:rPr>
              <a:t>桃園市新屋區永福路</a:t>
            </a:r>
            <a:r>
              <a:rPr lang="en-US" altLang="zh-TW" sz="2400" dirty="0">
                <a:latin typeface="+mn-ea"/>
              </a:rPr>
              <a:t>655</a:t>
            </a:r>
            <a:r>
              <a:rPr lang="zh-TW" altLang="en-US" sz="2400" dirty="0">
                <a:latin typeface="+mn-ea"/>
              </a:rPr>
              <a:t>號</a:t>
            </a:r>
            <a:endParaRPr lang="en-US" altLang="zh-TW" sz="2400" dirty="0">
              <a:latin typeface="+mn-ea"/>
            </a:endParaRPr>
          </a:p>
          <a:p>
            <a:pPr eaLnBrk="1" hangingPunct="1">
              <a:defRPr/>
            </a:pPr>
            <a:r>
              <a:rPr lang="en-US" altLang="zh-TW" sz="2400" dirty="0">
                <a:latin typeface="+mn-ea"/>
              </a:rPr>
              <a:t>03-4863557</a:t>
            </a:r>
          </a:p>
          <a:p>
            <a:pPr eaLnBrk="1" hangingPunct="1">
              <a:defRPr/>
            </a:pPr>
            <a:r>
              <a:rPr lang="en-US" altLang="zh-TW" sz="2400" dirty="0">
                <a:latin typeface="+mn-ea"/>
              </a:rPr>
              <a:t>kling.sfs@gmail.com</a:t>
            </a:r>
            <a:endParaRPr lang="zh-TW" altLang="en-US" sz="2400" dirty="0">
              <a:latin typeface="+mn-ea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祥豐盛主題">
  <a:themeElements>
    <a:clrScheme name="地鐵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古典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>
    <a:spDef>
      <a:spPr>
        <a:solidFill>
          <a:schemeClr val="accent1">
            <a:lumMod val="60000"/>
            <a:lumOff val="40000"/>
          </a:schemeClr>
        </a:solidFill>
        <a:ln w="28575">
          <a:solidFill>
            <a:srgbClr val="00B050"/>
          </a:solidFill>
        </a:ln>
      </a:spPr>
      <a:bodyPr anchor="ctr"/>
      <a:lstStyle>
        <a:defPPr algn="ctr" eaLnBrk="1" hangingPunct="1">
          <a:defRPr kumimoji="1" sz="2400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17692</TotalTime>
  <Words>1401</Words>
  <Application>Microsoft Office PowerPoint</Application>
  <PresentationFormat>如螢幕大小 (4:3)</PresentationFormat>
  <Paragraphs>132</Paragraphs>
  <Slides>23</Slides>
  <Notes>13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29" baseType="lpstr">
      <vt:lpstr>微軟正黑體</vt:lpstr>
      <vt:lpstr>Arial</vt:lpstr>
      <vt:lpstr>Calibri</vt:lpstr>
      <vt:lpstr>Symbol</vt:lpstr>
      <vt:lpstr>Wingdings</vt:lpstr>
      <vt:lpstr>祥豐盛主題</vt:lpstr>
      <vt:lpstr>氧化碴再利用規定 及品質管制</vt:lpstr>
      <vt:lpstr>簡報大綱</vt:lpstr>
      <vt:lpstr>氧化碴再利用規定</vt:lpstr>
      <vt:lpstr>環境面、工程面、管理面</vt:lpstr>
      <vt:lpstr>相關國家標準、法規及施工綱要規範(1/2)</vt:lpstr>
      <vt:lpstr>相關國家標準、法規及施工綱要規範(2/2)</vt:lpstr>
      <vt:lpstr>法規依據(1/3)</vt:lpstr>
      <vt:lpstr>法規依據(2/3)</vt:lpstr>
      <vt:lpstr>法規依據(3/3)</vt:lpstr>
      <vt:lpstr>流向管理(1/4)</vt:lpstr>
      <vt:lpstr>流向管理(2/4)</vt:lpstr>
      <vt:lpstr>流向管理(3/4)</vt:lpstr>
      <vt:lpstr>流向管理(4/4)</vt:lpstr>
      <vt:lpstr>氧化碴品質管制</vt:lpstr>
      <vt:lpstr>品質管制</vt:lpstr>
      <vt:lpstr>氧化碴原料進料品管作為</vt:lpstr>
      <vt:lpstr>氧化碴產品出料品管作為(1/2)</vt:lpstr>
      <vt:lpstr>氧化碴產品出料品管作為(2/2)</vt:lpstr>
      <vt:lpstr>PowerPoint 簡報</vt:lpstr>
      <vt:lpstr>PowerPoint 簡報</vt:lpstr>
      <vt:lpstr>PowerPoint 簡報</vt:lpstr>
      <vt:lpstr>PowerPoint 簡報</vt:lpstr>
      <vt:lpstr>謝謝您的參與並請指導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宇康 凌</cp:lastModifiedBy>
  <cp:revision>280</cp:revision>
  <cp:lastPrinted>2015-03-02T06:43:38Z</cp:lastPrinted>
  <dcterms:created xsi:type="dcterms:W3CDTF">2012-09-20T02:39:19Z</dcterms:created>
  <dcterms:modified xsi:type="dcterms:W3CDTF">2020-04-23T00:49:05Z</dcterms:modified>
</cp:coreProperties>
</file>